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1" r:id="rId4"/>
    <p:sldId id="271" r:id="rId5"/>
    <p:sldId id="283" r:id="rId6"/>
    <p:sldId id="272" r:id="rId7"/>
    <p:sldId id="273" r:id="rId8"/>
    <p:sldId id="270" r:id="rId9"/>
    <p:sldId id="274" r:id="rId10"/>
    <p:sldId id="284" r:id="rId11"/>
    <p:sldId id="285" r:id="rId12"/>
    <p:sldId id="275" r:id="rId13"/>
    <p:sldId id="286" r:id="rId14"/>
    <p:sldId id="276" r:id="rId15"/>
    <p:sldId id="287" r:id="rId16"/>
    <p:sldId id="288" r:id="rId17"/>
    <p:sldId id="257" r:id="rId18"/>
    <p:sldId id="258" r:id="rId19"/>
    <p:sldId id="259" r:id="rId20"/>
    <p:sldId id="260" r:id="rId21"/>
    <p:sldId id="277" r:id="rId22"/>
    <p:sldId id="261" r:id="rId23"/>
    <p:sldId id="262" r:id="rId24"/>
    <p:sldId id="263" r:id="rId25"/>
    <p:sldId id="264" r:id="rId26"/>
    <p:sldId id="266"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4660"/>
  </p:normalViewPr>
  <p:slideViewPr>
    <p:cSldViewPr>
      <p:cViewPr>
        <p:scale>
          <a:sx n="40" d="100"/>
          <a:sy n="40" d="100"/>
        </p:scale>
        <p:origin x="-2010" y="-642"/>
      </p:cViewPr>
      <p:guideLst>
        <p:guide orient="horz" pos="2880"/>
        <p:guide pos="216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7E1F39">
              <a:alpha val="45097"/>
            </a:srgbClr>
          </a:solidFill>
        </p:spPr>
        <p:txBody>
          <a:bodyPr wrap="square" lIns="0" tIns="0" rIns="0" bIns="0" rtlCol="0"/>
          <a:lstStyle/>
          <a:p>
            <a:endParaRPr/>
          </a:p>
        </p:txBody>
      </p:sp>
      <p:sp>
        <p:nvSpPr>
          <p:cNvPr id="2" name="Holder 2"/>
          <p:cNvSpPr>
            <a:spLocks noGrp="1"/>
          </p:cNvSpPr>
          <p:nvPr>
            <p:ph type="title"/>
          </p:nvPr>
        </p:nvSpPr>
        <p:spPr>
          <a:xfrm>
            <a:off x="389026" y="571957"/>
            <a:ext cx="8365947" cy="1123314"/>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a:xfrm>
            <a:off x="1417447" y="2028825"/>
            <a:ext cx="6309105" cy="14890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8/8/2020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dictionary.cambridge.org/dictionary/english/story" TargetMode="External"/><Relationship Id="rId3" Type="http://schemas.openxmlformats.org/officeDocument/2006/relationships/hyperlink" Target="https://dictionary.cambridge.org/dictionary/english/small" TargetMode="External"/><Relationship Id="rId7" Type="http://schemas.openxmlformats.org/officeDocument/2006/relationships/hyperlink" Target="https://dictionary.cambridge.org/dictionary/english/popular" TargetMode="External"/><Relationship Id="rId2" Type="http://schemas.openxmlformats.org/officeDocument/2006/relationships/hyperlink" Target="https://dictionary.cambridge.org/dictionary/english/imaginary" TargetMode="External"/><Relationship Id="rId1" Type="http://schemas.openxmlformats.org/officeDocument/2006/relationships/slideLayout" Target="../slideLayouts/slideLayout5.xml"/><Relationship Id="rId6" Type="http://schemas.openxmlformats.org/officeDocument/2006/relationships/hyperlink" Target="https://dictionary.cambridge.org/dictionary/english/ear" TargetMode="External"/><Relationship Id="rId5" Type="http://schemas.openxmlformats.org/officeDocument/2006/relationships/hyperlink" Target="https://dictionary.cambridge.org/dictionary/english/pointed" TargetMode="External"/><Relationship Id="rId4" Type="http://schemas.openxmlformats.org/officeDocument/2006/relationships/hyperlink" Target="https://dictionary.cambridge.org/dictionary/english/person" TargetMode="External"/><Relationship Id="rId9"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3526" y="1162050"/>
            <a:ext cx="2129155" cy="513715"/>
          </a:xfrm>
          <a:prstGeom prst="rect">
            <a:avLst/>
          </a:prstGeom>
        </p:spPr>
        <p:txBody>
          <a:bodyPr vert="horz" wrap="square" lIns="0" tIns="12700" rIns="0" bIns="0" rtlCol="0">
            <a:spAutoFit/>
          </a:bodyPr>
          <a:lstStyle/>
          <a:p>
            <a:pPr marL="12700">
              <a:lnSpc>
                <a:spcPct val="100000"/>
              </a:lnSpc>
              <a:spcBef>
                <a:spcPts val="100"/>
              </a:spcBef>
            </a:pPr>
            <a:r>
              <a:rPr sz="3200" b="1" i="1" dirty="0">
                <a:latin typeface="Calibri"/>
                <a:cs typeface="Calibri"/>
              </a:rPr>
              <a:t>Carol</a:t>
            </a:r>
            <a:r>
              <a:rPr sz="3200" b="1" i="1" spc="-85" dirty="0">
                <a:latin typeface="Calibri"/>
                <a:cs typeface="Calibri"/>
              </a:rPr>
              <a:t> </a:t>
            </a:r>
            <a:r>
              <a:rPr sz="3200" b="1" i="1" spc="-5" dirty="0">
                <a:latin typeface="Calibri"/>
                <a:cs typeface="Calibri"/>
              </a:rPr>
              <a:t>Moore</a:t>
            </a:r>
            <a:endParaRPr sz="3200" dirty="0">
              <a:latin typeface="Calibri"/>
              <a:cs typeface="Calibri"/>
            </a:endParaRPr>
          </a:p>
        </p:txBody>
      </p:sp>
      <p:sp>
        <p:nvSpPr>
          <p:cNvPr id="3" name="object 3"/>
          <p:cNvSpPr/>
          <p:nvPr/>
        </p:nvSpPr>
        <p:spPr>
          <a:xfrm>
            <a:off x="-33130" y="0"/>
            <a:ext cx="9144000" cy="1162050"/>
          </a:xfrm>
          <a:prstGeom prst="rect">
            <a:avLst/>
          </a:prstGeom>
          <a:blipFill>
            <a:blip r:embed="rId2" cstate="print"/>
            <a:stretch>
              <a:fillRect/>
            </a:stretch>
          </a:blipFill>
        </p:spPr>
        <p:txBody>
          <a:bodyPr wrap="square" lIns="0" tIns="0" rIns="0" bIns="0" rtlCol="0"/>
          <a:lstStyle/>
          <a:p>
            <a:endParaRPr/>
          </a:p>
        </p:txBody>
      </p:sp>
      <p:pic>
        <p:nvPicPr>
          <p:cNvPr id="1026" name="Picture 2" descr="Who did Patrick's Homework?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75765"/>
            <a:ext cx="9110870" cy="51822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571957"/>
            <a:ext cx="8365947" cy="553998"/>
          </a:xfrm>
        </p:spPr>
        <p:txBody>
          <a:bodyPr/>
          <a:lstStyle/>
          <a:p>
            <a:pPr algn="ctr"/>
            <a:r>
              <a:rPr lang="en-US" sz="3600" b="1" dirty="0" smtClean="0"/>
              <a:t>Nintendo</a:t>
            </a:r>
            <a:endParaRPr lang="en-US"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39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571957"/>
            <a:ext cx="8365947" cy="492443"/>
          </a:xfrm>
        </p:spPr>
        <p:txBody>
          <a:bodyPr/>
          <a:lstStyle/>
          <a:p>
            <a:pPr algn="ctr"/>
            <a:r>
              <a:rPr lang="en-US" sz="3200" dirty="0" smtClean="0"/>
              <a:t>Grabbed</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62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1"/>
            <a:ext cx="8365947" cy="553998"/>
          </a:xfrm>
        </p:spPr>
        <p:txBody>
          <a:bodyPr/>
          <a:lstStyle/>
          <a:p>
            <a:pPr algn="ctr"/>
            <a:r>
              <a:rPr lang="en-US" sz="3600" b="1" dirty="0">
                <a:solidFill>
                  <a:srgbClr val="FF0000"/>
                </a:solidFill>
              </a:rPr>
              <a:t>WORDS MEANING</a:t>
            </a:r>
            <a:endParaRPr lang="en-US" sz="3600" dirty="0"/>
          </a:p>
        </p:txBody>
      </p:sp>
      <p:sp>
        <p:nvSpPr>
          <p:cNvPr id="3" name="Text Placeholder 2"/>
          <p:cNvSpPr>
            <a:spLocks noGrp="1"/>
          </p:cNvSpPr>
          <p:nvPr>
            <p:ph type="body" idx="1"/>
          </p:nvPr>
        </p:nvSpPr>
        <p:spPr>
          <a:xfrm>
            <a:off x="228600" y="685800"/>
            <a:ext cx="8915400" cy="5943600"/>
          </a:xfrm>
        </p:spPr>
        <p:txBody>
          <a:bodyPr/>
          <a:lstStyle/>
          <a:p>
            <a:pPr>
              <a:lnSpc>
                <a:spcPct val="200000"/>
              </a:lnSpc>
            </a:pPr>
            <a:r>
              <a:rPr lang="en-US" sz="2400" dirty="0"/>
              <a:t>dishcloth: </a:t>
            </a:r>
            <a:r>
              <a:rPr lang="en-US" sz="2400" dirty="0" smtClean="0"/>
              <a:t>	a </a:t>
            </a:r>
            <a:r>
              <a:rPr lang="en-US" sz="2400" dirty="0"/>
              <a:t>cloth used for washing dishes</a:t>
            </a:r>
            <a:br>
              <a:rPr lang="en-US" sz="2400" dirty="0"/>
            </a:br>
            <a:r>
              <a:rPr lang="en-US" sz="2400" dirty="0"/>
              <a:t>hamper: </a:t>
            </a:r>
            <a:r>
              <a:rPr lang="en-US" sz="2400" dirty="0" smtClean="0"/>
              <a:t>	a </a:t>
            </a:r>
            <a:r>
              <a:rPr lang="en-US" sz="2400" dirty="0"/>
              <a:t>basket with a </a:t>
            </a:r>
            <a:r>
              <a:rPr lang="en-US" sz="2400" dirty="0" smtClean="0"/>
              <a:t>lid</a:t>
            </a:r>
            <a:r>
              <a:rPr lang="en-US" sz="2400" dirty="0"/>
              <a:t/>
            </a:r>
            <a:br>
              <a:rPr lang="en-US" sz="2400" dirty="0"/>
            </a:br>
            <a:r>
              <a:rPr lang="en-US" sz="2400" dirty="0"/>
              <a:t>Wrinkled : </a:t>
            </a:r>
            <a:r>
              <a:rPr lang="en-US" sz="2400" dirty="0" smtClean="0"/>
              <a:t>	slight </a:t>
            </a:r>
            <a:r>
              <a:rPr lang="en-US" sz="2400" dirty="0"/>
              <a:t>folds on skin because of old age</a:t>
            </a:r>
            <a:br>
              <a:rPr lang="en-US" sz="2400" dirty="0"/>
            </a:br>
            <a:r>
              <a:rPr lang="en-US" sz="2400" dirty="0" smtClean="0"/>
              <a:t>Cursed:</a:t>
            </a:r>
            <a:r>
              <a:rPr lang="en-US" sz="2400" dirty="0"/>
              <a:t> </a:t>
            </a:r>
            <a:r>
              <a:rPr lang="en-US" sz="2400" dirty="0" smtClean="0"/>
              <a:t>    	 Ill fated</a:t>
            </a:r>
          </a:p>
          <a:p>
            <a:r>
              <a:rPr lang="en-US" sz="2400" dirty="0"/>
              <a:t> </a:t>
            </a:r>
            <a:br>
              <a:rPr lang="en-US" sz="2400" dirty="0"/>
            </a:br>
            <a:r>
              <a:rPr lang="en-US" sz="2400" dirty="0"/>
              <a:t>elf : </a:t>
            </a:r>
            <a:r>
              <a:rPr lang="en-US" sz="2400" dirty="0" smtClean="0"/>
              <a:t>		a </a:t>
            </a:r>
            <a:r>
              <a:rPr lang="en-US" sz="2400" dirty="0"/>
              <a:t>super -natural creature            </a:t>
            </a:r>
            <a:br>
              <a:rPr lang="en-US" sz="2400" dirty="0"/>
            </a:br>
            <a:endParaRPr lang="en-US" sz="2400" dirty="0" smtClean="0"/>
          </a:p>
        </p:txBody>
      </p:sp>
    </p:spTree>
    <p:extLst>
      <p:ext uri="{BB962C8B-B14F-4D97-AF65-F5344CB8AC3E}">
        <p14:creationId xmlns:p14="http://schemas.microsoft.com/office/powerpoint/2010/main" val="2094596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571957"/>
            <a:ext cx="8365947" cy="738664"/>
          </a:xfrm>
        </p:spPr>
        <p:txBody>
          <a:bodyPr/>
          <a:lstStyle/>
          <a:p>
            <a:pPr algn="ctr"/>
            <a:r>
              <a:rPr lang="en-US" sz="4800" b="1" dirty="0" smtClean="0">
                <a:solidFill>
                  <a:srgbClr val="FF0000"/>
                </a:solidFill>
              </a:rPr>
              <a:t>Hamper</a:t>
            </a:r>
            <a:endParaRPr lang="en-US" sz="48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6913"/>
            <a:ext cx="9144000"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0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1"/>
            <a:ext cx="8365947" cy="615553"/>
          </a:xfrm>
        </p:spPr>
        <p:txBody>
          <a:bodyPr/>
          <a:lstStyle/>
          <a:p>
            <a:pPr algn="ctr"/>
            <a:r>
              <a:rPr lang="en-US" sz="4000" b="1" dirty="0">
                <a:solidFill>
                  <a:srgbClr val="FF0000"/>
                </a:solidFill>
              </a:rPr>
              <a:t>WORDS MEANING</a:t>
            </a:r>
            <a:endParaRPr lang="en-US" sz="4000" dirty="0"/>
          </a:p>
        </p:txBody>
      </p:sp>
      <p:sp>
        <p:nvSpPr>
          <p:cNvPr id="3" name="Text Placeholder 2"/>
          <p:cNvSpPr>
            <a:spLocks noGrp="1"/>
          </p:cNvSpPr>
          <p:nvPr>
            <p:ph type="body" idx="1"/>
          </p:nvPr>
        </p:nvSpPr>
        <p:spPr>
          <a:xfrm>
            <a:off x="228601" y="990600"/>
            <a:ext cx="8915400" cy="6155531"/>
          </a:xfrm>
        </p:spPr>
        <p:txBody>
          <a:bodyPr/>
          <a:lstStyle/>
          <a:p>
            <a:pPr>
              <a:lnSpc>
                <a:spcPct val="200000"/>
              </a:lnSpc>
            </a:pPr>
            <a:r>
              <a:rPr lang="en-US" sz="2000" dirty="0" smtClean="0"/>
              <a:t>child </a:t>
            </a:r>
            <a:r>
              <a:rPr lang="en-US" sz="2000" dirty="0"/>
              <a:t>chores: work that must be done everyday, often boring</a:t>
            </a:r>
            <a:br>
              <a:rPr lang="en-US" sz="2000" dirty="0"/>
            </a:br>
            <a:r>
              <a:rPr lang="en-US" sz="2000" dirty="0"/>
              <a:t>attitude: a feeling about someone or something        </a:t>
            </a:r>
            <a:br>
              <a:rPr lang="en-US" sz="2000" dirty="0"/>
            </a:br>
            <a:r>
              <a:rPr lang="en-US" sz="2000" dirty="0"/>
              <a:t>amazed: </a:t>
            </a:r>
            <a:r>
              <a:rPr lang="en-US" sz="2000" dirty="0" smtClean="0"/>
              <a:t>surprised</a:t>
            </a:r>
            <a:endParaRPr lang="en-US" sz="2000" dirty="0"/>
          </a:p>
          <a:p>
            <a:pPr>
              <a:lnSpc>
                <a:spcPct val="200000"/>
              </a:lnSpc>
            </a:pPr>
            <a:r>
              <a:rPr lang="en-US" sz="2000" dirty="0"/>
              <a:t>shrieked: gave a short, high-pitched cry</a:t>
            </a:r>
          </a:p>
          <a:p>
            <a:pPr>
              <a:lnSpc>
                <a:spcPct val="200000"/>
              </a:lnSpc>
            </a:pPr>
            <a:r>
              <a:rPr lang="en-US" sz="2000" dirty="0"/>
              <a:t>nag: one who troubles someone all the time by complaining or asking them to do something</a:t>
            </a:r>
            <a:br>
              <a:rPr lang="en-US" sz="2000" dirty="0"/>
            </a:br>
            <a:r>
              <a:rPr lang="en-US" sz="2000" dirty="0"/>
              <a:t>drag (an informal word): something dull and uninteresting</a:t>
            </a:r>
            <a:br>
              <a:rPr lang="en-US" sz="2000" dirty="0"/>
            </a:br>
            <a:r>
              <a:rPr lang="en-US" sz="2000" dirty="0"/>
              <a:t>Weary : extreme tiredness</a:t>
            </a:r>
            <a:br>
              <a:rPr lang="en-US" sz="2000" dirty="0"/>
            </a:br>
            <a:r>
              <a:rPr lang="en-US" sz="2000" dirty="0"/>
              <a:t>Bleary.: looking dull because of tiredness</a:t>
            </a:r>
          </a:p>
          <a:p>
            <a:pPr>
              <a:lnSpc>
                <a:spcPct val="200000"/>
              </a:lnSpc>
            </a:pPr>
            <a:endParaRPr lang="en-US" sz="2000" dirty="0"/>
          </a:p>
        </p:txBody>
      </p:sp>
    </p:spTree>
    <p:extLst>
      <p:ext uri="{BB962C8B-B14F-4D97-AF65-F5344CB8AC3E}">
        <p14:creationId xmlns:p14="http://schemas.microsoft.com/office/powerpoint/2010/main" val="4231420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571957"/>
            <a:ext cx="8365947" cy="738664"/>
          </a:xfrm>
        </p:spPr>
        <p:txBody>
          <a:bodyPr/>
          <a:lstStyle/>
          <a:p>
            <a:pPr algn="ctr"/>
            <a:r>
              <a:rPr lang="en-US" sz="4800" b="1" dirty="0" smtClean="0">
                <a:solidFill>
                  <a:srgbClr val="FFFF00"/>
                </a:solidFill>
              </a:rPr>
              <a:t>Nag</a:t>
            </a:r>
            <a:endParaRPr lang="en-US" sz="4800" b="1" dirty="0">
              <a:solidFill>
                <a:srgbClr val="FFFF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56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571957"/>
            <a:ext cx="8365947" cy="677108"/>
          </a:xfrm>
        </p:spPr>
        <p:txBody>
          <a:bodyPr/>
          <a:lstStyle/>
          <a:p>
            <a:pPr algn="ctr"/>
            <a:r>
              <a:rPr lang="en-US" sz="4400" b="1" dirty="0" smtClean="0"/>
              <a:t>Bleary</a:t>
            </a:r>
            <a:endParaRPr lang="en-US" sz="4400" b="1" dirty="0"/>
          </a:p>
        </p:txBody>
      </p:sp>
      <p:sp>
        <p:nvSpPr>
          <p:cNvPr id="3" name="Text Placeholder 2"/>
          <p:cNvSpPr>
            <a:spLocks noGrp="1"/>
          </p:cNvSpPr>
          <p:nvPr>
            <p:ph type="body"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77318"/>
            <a:ext cx="9144000" cy="497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42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0547" y="1143000"/>
            <a:ext cx="6298565" cy="391160"/>
          </a:xfrm>
          <a:prstGeom prst="rect">
            <a:avLst/>
          </a:prstGeom>
        </p:spPr>
        <p:txBody>
          <a:bodyPr vert="horz" wrap="square" lIns="0" tIns="12700" rIns="0" bIns="0" rtlCol="0">
            <a:spAutoFit/>
          </a:bodyPr>
          <a:lstStyle/>
          <a:p>
            <a:pPr marL="12700">
              <a:lnSpc>
                <a:spcPct val="100000"/>
              </a:lnSpc>
              <a:spcBef>
                <a:spcPts val="100"/>
              </a:spcBef>
            </a:pPr>
            <a:r>
              <a:rPr spc="-15" dirty="0"/>
              <a:t>Patrick </a:t>
            </a:r>
            <a:r>
              <a:rPr spc="-10" dirty="0"/>
              <a:t>never </a:t>
            </a:r>
            <a:r>
              <a:rPr spc="-5" dirty="0"/>
              <a:t>did </a:t>
            </a:r>
            <a:r>
              <a:rPr spc="-10" dirty="0"/>
              <a:t>homework. </a:t>
            </a:r>
            <a:r>
              <a:rPr spc="-60" dirty="0"/>
              <a:t>"Too </a:t>
            </a:r>
            <a:r>
              <a:rPr spc="-5" dirty="0"/>
              <a:t>boring," he</a:t>
            </a:r>
            <a:r>
              <a:rPr spc="75" dirty="0"/>
              <a:t> </a:t>
            </a:r>
            <a:r>
              <a:rPr spc="-5" dirty="0"/>
              <a:t>said.</a:t>
            </a:r>
          </a:p>
        </p:txBody>
      </p:sp>
      <p:sp>
        <p:nvSpPr>
          <p:cNvPr id="3" name="object 3"/>
          <p:cNvSpPr txBox="1"/>
          <p:nvPr/>
        </p:nvSpPr>
        <p:spPr>
          <a:xfrm>
            <a:off x="820547" y="3039528"/>
            <a:ext cx="701040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He </a:t>
            </a:r>
            <a:r>
              <a:rPr sz="2400" spc="-15" dirty="0">
                <a:latin typeface="Calibri"/>
                <a:cs typeface="Calibri"/>
              </a:rPr>
              <a:t>played </a:t>
            </a:r>
            <a:r>
              <a:rPr sz="2400" spc="-5" dirty="0">
                <a:latin typeface="Calibri"/>
                <a:cs typeface="Calibri"/>
              </a:rPr>
              <a:t>baseball </a:t>
            </a:r>
            <a:r>
              <a:rPr sz="2400" dirty="0">
                <a:latin typeface="Calibri"/>
                <a:cs typeface="Calibri"/>
              </a:rPr>
              <a:t>and </a:t>
            </a:r>
            <a:r>
              <a:rPr sz="2400" spc="-10" dirty="0">
                <a:latin typeface="Calibri"/>
                <a:cs typeface="Calibri"/>
              </a:rPr>
              <a:t>basketball </a:t>
            </a:r>
            <a:r>
              <a:rPr sz="2400" dirty="0">
                <a:latin typeface="Calibri"/>
                <a:cs typeface="Calibri"/>
              </a:rPr>
              <a:t>and </a:t>
            </a:r>
            <a:r>
              <a:rPr sz="2400" spc="-10" dirty="0">
                <a:latin typeface="Calibri"/>
                <a:cs typeface="Calibri"/>
              </a:rPr>
              <a:t>Nintendo</a:t>
            </a:r>
            <a:r>
              <a:rPr sz="2400" spc="-35" dirty="0">
                <a:latin typeface="Calibri"/>
                <a:cs typeface="Calibri"/>
              </a:rPr>
              <a:t> </a:t>
            </a:r>
            <a:r>
              <a:rPr sz="2400" spc="-10" dirty="0">
                <a:latin typeface="Calibri"/>
                <a:cs typeface="Calibri"/>
              </a:rPr>
              <a:t>instead.</a:t>
            </a:r>
            <a:endParaRPr sz="2400" dirty="0">
              <a:latin typeface="Calibri"/>
              <a:cs typeface="Calibri"/>
            </a:endParaRPr>
          </a:p>
        </p:txBody>
      </p:sp>
      <p:sp>
        <p:nvSpPr>
          <p:cNvPr id="4" name="object 4"/>
          <p:cNvSpPr txBox="1"/>
          <p:nvPr/>
        </p:nvSpPr>
        <p:spPr>
          <a:xfrm>
            <a:off x="762406" y="4827523"/>
            <a:ext cx="7765415" cy="156210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His </a:t>
            </a:r>
            <a:r>
              <a:rPr sz="2400" spc="-10" dirty="0">
                <a:latin typeface="Calibri"/>
                <a:cs typeface="Calibri"/>
              </a:rPr>
              <a:t>teachers told </a:t>
            </a:r>
            <a:r>
              <a:rPr sz="2400" spc="-5" dirty="0">
                <a:latin typeface="Calibri"/>
                <a:cs typeface="Calibri"/>
              </a:rPr>
              <a:t>him, </a:t>
            </a:r>
            <a:r>
              <a:rPr sz="2400" spc="-10" dirty="0">
                <a:latin typeface="Calibri"/>
                <a:cs typeface="Calibri"/>
              </a:rPr>
              <a:t>"Patrick! </a:t>
            </a:r>
            <a:r>
              <a:rPr sz="2400" spc="-5" dirty="0">
                <a:latin typeface="Calibri"/>
                <a:cs typeface="Calibri"/>
              </a:rPr>
              <a:t>Do </a:t>
            </a:r>
            <a:r>
              <a:rPr sz="2400" spc="-10" dirty="0">
                <a:latin typeface="Calibri"/>
                <a:cs typeface="Calibri"/>
              </a:rPr>
              <a:t>your homework </a:t>
            </a:r>
            <a:r>
              <a:rPr sz="2400" spc="-5" dirty="0">
                <a:latin typeface="Calibri"/>
                <a:cs typeface="Calibri"/>
              </a:rPr>
              <a:t>or </a:t>
            </a:r>
            <a:r>
              <a:rPr sz="2400" spc="-10" dirty="0">
                <a:latin typeface="Calibri"/>
                <a:cs typeface="Calibri"/>
              </a:rPr>
              <a:t>you  won't </a:t>
            </a:r>
            <a:r>
              <a:rPr sz="2400" dirty="0">
                <a:latin typeface="Calibri"/>
                <a:cs typeface="Calibri"/>
              </a:rPr>
              <a:t>learn a </a:t>
            </a:r>
            <a:r>
              <a:rPr sz="2400" spc="-5" dirty="0">
                <a:latin typeface="Calibri"/>
                <a:cs typeface="Calibri"/>
              </a:rPr>
              <a:t>thing." </a:t>
            </a:r>
            <a:r>
              <a:rPr sz="2400" dirty="0">
                <a:latin typeface="Calibri"/>
                <a:cs typeface="Calibri"/>
              </a:rPr>
              <a:t>And it's true, </a:t>
            </a:r>
            <a:r>
              <a:rPr sz="2400" spc="-5" dirty="0">
                <a:latin typeface="Calibri"/>
                <a:cs typeface="Calibri"/>
              </a:rPr>
              <a:t>sometimes he did </a:t>
            </a:r>
            <a:r>
              <a:rPr sz="2400" spc="-15" dirty="0">
                <a:latin typeface="Calibri"/>
                <a:cs typeface="Calibri"/>
              </a:rPr>
              <a:t>feel </a:t>
            </a:r>
            <a:r>
              <a:rPr sz="2400" spc="-20" dirty="0">
                <a:latin typeface="Calibri"/>
                <a:cs typeface="Calibri"/>
              </a:rPr>
              <a:t>like </a:t>
            </a:r>
            <a:r>
              <a:rPr sz="2400" dirty="0">
                <a:latin typeface="Calibri"/>
                <a:cs typeface="Calibri"/>
              </a:rPr>
              <a:t>a  </a:t>
            </a:r>
            <a:r>
              <a:rPr sz="2400" spc="-5" dirty="0">
                <a:latin typeface="Calibri"/>
                <a:cs typeface="Calibri"/>
              </a:rPr>
              <a:t>ding-a-ling.</a:t>
            </a:r>
            <a:endParaRPr sz="2400" dirty="0">
              <a:latin typeface="Calibri"/>
              <a:cs typeface="Calibri"/>
            </a:endParaRPr>
          </a:p>
          <a:p>
            <a:pPr marL="12700" algn="just">
              <a:lnSpc>
                <a:spcPct val="100000"/>
              </a:lnSpc>
              <a:spcBef>
                <a:spcPts val="575"/>
              </a:spcBef>
            </a:pPr>
            <a:r>
              <a:rPr sz="2400" dirty="0">
                <a:latin typeface="Calibri"/>
                <a:cs typeface="Calibri"/>
              </a:rPr>
              <a:t>But </a:t>
            </a:r>
            <a:r>
              <a:rPr sz="2400" spc="-10" dirty="0">
                <a:latin typeface="Calibri"/>
                <a:cs typeface="Calibri"/>
              </a:rPr>
              <a:t>what could </a:t>
            </a:r>
            <a:r>
              <a:rPr sz="2400" spc="-5" dirty="0">
                <a:latin typeface="Calibri"/>
                <a:cs typeface="Calibri"/>
              </a:rPr>
              <a:t>he do? </a:t>
            </a:r>
            <a:r>
              <a:rPr sz="2400" dirty="0">
                <a:latin typeface="Calibri"/>
                <a:cs typeface="Calibri"/>
              </a:rPr>
              <a:t>He </a:t>
            </a:r>
            <a:r>
              <a:rPr sz="2400" spc="-15" dirty="0">
                <a:latin typeface="Calibri"/>
                <a:cs typeface="Calibri"/>
              </a:rPr>
              <a:t>hated</a:t>
            </a:r>
            <a:r>
              <a:rPr sz="2400" spc="-30" dirty="0">
                <a:latin typeface="Calibri"/>
                <a:cs typeface="Calibri"/>
              </a:rPr>
              <a:t> </a:t>
            </a:r>
            <a:r>
              <a:rPr sz="2400" spc="-10" dirty="0">
                <a:latin typeface="Calibri"/>
                <a:cs typeface="Calibri"/>
              </a:rPr>
              <a:t>homework.</a:t>
            </a:r>
            <a:endParaRPr sz="2400" dirty="0">
              <a:latin typeface="Calibri"/>
              <a:cs typeface="Calibri"/>
            </a:endParaRPr>
          </a:p>
        </p:txBody>
      </p:sp>
      <p:sp>
        <p:nvSpPr>
          <p:cNvPr id="5" name="object 5"/>
          <p:cNvSpPr/>
          <p:nvPr/>
        </p:nvSpPr>
        <p:spPr>
          <a:xfrm>
            <a:off x="3354451" y="1686757"/>
            <a:ext cx="2391029" cy="133700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45480" y="3581399"/>
            <a:ext cx="2085467" cy="1035937"/>
          </a:xfrm>
          <a:prstGeom prst="rect">
            <a:avLst/>
          </a:prstGeom>
          <a:blipFill>
            <a:blip r:embed="rId3" cstate="print"/>
            <a:stretch>
              <a:fillRect/>
            </a:stretch>
          </a:blipFill>
        </p:spPr>
        <p:txBody>
          <a:bodyPr wrap="square" lIns="0" tIns="0" rIns="0" bIns="0" rtlCol="0"/>
          <a:lstStyle/>
          <a:p>
            <a:endParaRPr/>
          </a:p>
        </p:txBody>
      </p:sp>
      <p:graphicFrame>
        <p:nvGraphicFramePr>
          <p:cNvPr id="7" name="Table 6"/>
          <p:cNvGraphicFramePr>
            <a:graphicFrameLocks noGrp="1"/>
          </p:cNvGraphicFramePr>
          <p:nvPr>
            <p:extLst>
              <p:ext uri="{D42A27DB-BD31-4B8C-83A1-F6EECF244321}">
                <p14:modId xmlns:p14="http://schemas.microsoft.com/office/powerpoint/2010/main" val="2561006864"/>
              </p:ext>
            </p:extLst>
          </p:nvPr>
        </p:nvGraphicFramePr>
        <p:xfrm>
          <a:off x="1501965" y="304800"/>
          <a:ext cx="6096000" cy="57912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n-US" sz="3200" b="1" dirty="0" smtClean="0">
                          <a:solidFill>
                            <a:srgbClr val="FF0000"/>
                          </a:solidFill>
                        </a:rPr>
                        <a:t>Explanation</a:t>
                      </a:r>
                      <a:endParaRPr lang="en-US" sz="3200" b="1"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7447" y="346075"/>
            <a:ext cx="5400040" cy="756920"/>
          </a:xfrm>
          <a:prstGeom prst="rect">
            <a:avLst/>
          </a:prstGeom>
        </p:spPr>
        <p:txBody>
          <a:bodyPr vert="horz" wrap="square" lIns="0" tIns="12700" rIns="0" bIns="0" rtlCol="0">
            <a:spAutoFit/>
          </a:bodyPr>
          <a:lstStyle/>
          <a:p>
            <a:pPr marL="12700" marR="5080">
              <a:lnSpc>
                <a:spcPct val="100000"/>
              </a:lnSpc>
              <a:spcBef>
                <a:spcPts val="100"/>
              </a:spcBef>
            </a:pPr>
            <a:r>
              <a:rPr spc="-5" dirty="0"/>
              <a:t>Then on St. </a:t>
            </a:r>
            <a:r>
              <a:rPr spc="-10" dirty="0"/>
              <a:t>Patrick's </a:t>
            </a:r>
            <a:r>
              <a:rPr spc="-20" dirty="0"/>
              <a:t>Day </a:t>
            </a:r>
            <a:r>
              <a:rPr spc="-5" dirty="0"/>
              <a:t>his </a:t>
            </a:r>
            <a:r>
              <a:rPr spc="-20" dirty="0"/>
              <a:t>cat </a:t>
            </a:r>
            <a:r>
              <a:rPr spc="-10" dirty="0"/>
              <a:t>was playing  </a:t>
            </a:r>
            <a:r>
              <a:rPr dirty="0"/>
              <a:t>with a </a:t>
            </a:r>
            <a:r>
              <a:rPr spc="-10" dirty="0"/>
              <a:t>little </a:t>
            </a:r>
            <a:r>
              <a:rPr spc="-5" dirty="0"/>
              <a:t>doll </a:t>
            </a:r>
            <a:r>
              <a:rPr dirty="0"/>
              <a:t>and </a:t>
            </a:r>
            <a:r>
              <a:rPr spc="-5" dirty="0"/>
              <a:t>he </a:t>
            </a:r>
            <a:r>
              <a:rPr spc="-10" dirty="0"/>
              <a:t>grabbed </a:t>
            </a:r>
            <a:r>
              <a:rPr dirty="0"/>
              <a:t>it</a:t>
            </a:r>
            <a:r>
              <a:rPr spc="-75" dirty="0"/>
              <a:t> </a:t>
            </a:r>
            <a:r>
              <a:rPr spc="-50" dirty="0"/>
              <a:t>away.</a:t>
            </a:r>
          </a:p>
        </p:txBody>
      </p:sp>
      <p:sp>
        <p:nvSpPr>
          <p:cNvPr id="3" name="object 3"/>
          <p:cNvSpPr txBox="1"/>
          <p:nvPr/>
        </p:nvSpPr>
        <p:spPr>
          <a:xfrm>
            <a:off x="1417447" y="2028825"/>
            <a:ext cx="5815330" cy="1489075"/>
          </a:xfrm>
          <a:prstGeom prst="rect">
            <a:avLst/>
          </a:prstGeom>
        </p:spPr>
        <p:txBody>
          <a:bodyPr vert="horz" wrap="square" lIns="0" tIns="12700" rIns="0" bIns="0" rtlCol="0">
            <a:spAutoFit/>
          </a:bodyPr>
          <a:lstStyle/>
          <a:p>
            <a:pPr marL="12700" marR="5080" algn="just">
              <a:lnSpc>
                <a:spcPct val="100000"/>
              </a:lnSpc>
              <a:spcBef>
                <a:spcPts val="100"/>
              </a:spcBef>
            </a:pPr>
            <a:r>
              <a:rPr sz="2400" spc="-114" dirty="0">
                <a:latin typeface="Calibri"/>
                <a:cs typeface="Calibri"/>
              </a:rPr>
              <a:t>To </a:t>
            </a:r>
            <a:r>
              <a:rPr sz="2400" spc="-5" dirty="0">
                <a:latin typeface="Calibri"/>
                <a:cs typeface="Calibri"/>
              </a:rPr>
              <a:t>his surprise </a:t>
            </a:r>
            <a:r>
              <a:rPr sz="2400" dirty="0">
                <a:latin typeface="Calibri"/>
                <a:cs typeface="Calibri"/>
              </a:rPr>
              <a:t>it </a:t>
            </a:r>
            <a:r>
              <a:rPr sz="2400" spc="-10" dirty="0">
                <a:latin typeface="Calibri"/>
                <a:cs typeface="Calibri"/>
              </a:rPr>
              <a:t>wasn't </a:t>
            </a:r>
            <a:r>
              <a:rPr sz="2400" dirty="0">
                <a:latin typeface="Calibri"/>
                <a:cs typeface="Calibri"/>
              </a:rPr>
              <a:t>a </a:t>
            </a:r>
            <a:r>
              <a:rPr sz="2400" spc="-5" dirty="0">
                <a:latin typeface="Calibri"/>
                <a:cs typeface="Calibri"/>
              </a:rPr>
              <a:t>doll </a:t>
            </a:r>
            <a:r>
              <a:rPr sz="2400" spc="-15" dirty="0">
                <a:latin typeface="Calibri"/>
                <a:cs typeface="Calibri"/>
              </a:rPr>
              <a:t>at </a:t>
            </a:r>
            <a:r>
              <a:rPr sz="2400" spc="-5" dirty="0">
                <a:latin typeface="Calibri"/>
                <a:cs typeface="Calibri"/>
              </a:rPr>
              <a:t>all, but </a:t>
            </a:r>
            <a:r>
              <a:rPr sz="2400" dirty="0">
                <a:latin typeface="Calibri"/>
                <a:cs typeface="Calibri"/>
              </a:rPr>
              <a:t>a man  </a:t>
            </a:r>
            <a:r>
              <a:rPr sz="2400" spc="-5" dirty="0">
                <a:latin typeface="Calibri"/>
                <a:cs typeface="Calibri"/>
              </a:rPr>
              <a:t>of </a:t>
            </a:r>
            <a:r>
              <a:rPr sz="2400" dirty="0">
                <a:latin typeface="Calibri"/>
                <a:cs typeface="Calibri"/>
              </a:rPr>
              <a:t>the </a:t>
            </a:r>
            <a:r>
              <a:rPr sz="2400" spc="-5" dirty="0">
                <a:latin typeface="Calibri"/>
                <a:cs typeface="Calibri"/>
              </a:rPr>
              <a:t>tiniest </a:t>
            </a:r>
            <a:r>
              <a:rPr sz="2400" spc="-15" dirty="0">
                <a:latin typeface="Calibri"/>
                <a:cs typeface="Calibri"/>
              </a:rPr>
              <a:t>size. </a:t>
            </a:r>
            <a:r>
              <a:rPr sz="2400" dirty="0">
                <a:latin typeface="Calibri"/>
                <a:cs typeface="Calibri"/>
              </a:rPr>
              <a:t>He </a:t>
            </a:r>
            <a:r>
              <a:rPr sz="2400" spc="-5" dirty="0">
                <a:latin typeface="Calibri"/>
                <a:cs typeface="Calibri"/>
              </a:rPr>
              <a:t>had </a:t>
            </a:r>
            <a:r>
              <a:rPr sz="2400" dirty="0">
                <a:latin typeface="Calibri"/>
                <a:cs typeface="Calibri"/>
              </a:rPr>
              <a:t>a </a:t>
            </a:r>
            <a:r>
              <a:rPr sz="2400" spc="-10" dirty="0">
                <a:latin typeface="Calibri"/>
                <a:cs typeface="Calibri"/>
              </a:rPr>
              <a:t>little </a:t>
            </a:r>
            <a:r>
              <a:rPr sz="2400" spc="-15" dirty="0">
                <a:latin typeface="Calibri"/>
                <a:cs typeface="Calibri"/>
              </a:rPr>
              <a:t>wool </a:t>
            </a:r>
            <a:r>
              <a:rPr sz="2400" spc="-5" dirty="0">
                <a:latin typeface="Calibri"/>
                <a:cs typeface="Calibri"/>
              </a:rPr>
              <a:t>shirt  </a:t>
            </a:r>
            <a:r>
              <a:rPr sz="2400" dirty="0">
                <a:latin typeface="Calibri"/>
                <a:cs typeface="Calibri"/>
              </a:rPr>
              <a:t>with </a:t>
            </a:r>
            <a:r>
              <a:rPr sz="2400" spc="-5" dirty="0">
                <a:latin typeface="Calibri"/>
                <a:cs typeface="Calibri"/>
              </a:rPr>
              <a:t>old </a:t>
            </a:r>
            <a:r>
              <a:rPr sz="2400" spc="-10" dirty="0">
                <a:latin typeface="Calibri"/>
                <a:cs typeface="Calibri"/>
              </a:rPr>
              <a:t>fashioned britches </a:t>
            </a:r>
            <a:r>
              <a:rPr sz="2400" dirty="0">
                <a:latin typeface="Calibri"/>
                <a:cs typeface="Calibri"/>
              </a:rPr>
              <a:t>and a </a:t>
            </a:r>
            <a:r>
              <a:rPr sz="2400" spc="-5" dirty="0">
                <a:latin typeface="Calibri"/>
                <a:cs typeface="Calibri"/>
              </a:rPr>
              <a:t>high </a:t>
            </a:r>
            <a:r>
              <a:rPr sz="2400" spc="-10" dirty="0">
                <a:latin typeface="Calibri"/>
                <a:cs typeface="Calibri"/>
              </a:rPr>
              <a:t>tall </a:t>
            </a:r>
            <a:r>
              <a:rPr sz="2400" spc="-15" dirty="0">
                <a:latin typeface="Calibri"/>
                <a:cs typeface="Calibri"/>
              </a:rPr>
              <a:t>hat  </a:t>
            </a:r>
            <a:r>
              <a:rPr sz="2400" dirty="0">
                <a:latin typeface="Calibri"/>
                <a:cs typeface="Calibri"/>
              </a:rPr>
              <a:t>much </a:t>
            </a:r>
            <a:r>
              <a:rPr sz="2400" spc="-20" dirty="0">
                <a:latin typeface="Calibri"/>
                <a:cs typeface="Calibri"/>
              </a:rPr>
              <a:t>like </a:t>
            </a:r>
            <a:r>
              <a:rPr sz="2400" dirty="0">
                <a:latin typeface="Calibri"/>
                <a:cs typeface="Calibri"/>
              </a:rPr>
              <a:t>a</a:t>
            </a:r>
            <a:r>
              <a:rPr sz="2400" spc="-40" dirty="0">
                <a:latin typeface="Calibri"/>
                <a:cs typeface="Calibri"/>
              </a:rPr>
              <a:t> </a:t>
            </a:r>
            <a:r>
              <a:rPr sz="2400" spc="-5" dirty="0">
                <a:latin typeface="Calibri"/>
                <a:cs typeface="Calibri"/>
              </a:rPr>
              <a:t>witch's.</a:t>
            </a:r>
            <a:endParaRPr sz="2400" dirty="0">
              <a:latin typeface="Calibri"/>
              <a:cs typeface="Calibri"/>
            </a:endParaRPr>
          </a:p>
        </p:txBody>
      </p:sp>
      <p:sp>
        <p:nvSpPr>
          <p:cNvPr id="4" name="object 4"/>
          <p:cNvSpPr txBox="1"/>
          <p:nvPr/>
        </p:nvSpPr>
        <p:spPr>
          <a:xfrm>
            <a:off x="1417447" y="4882388"/>
            <a:ext cx="581469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Calibri"/>
                <a:cs typeface="Calibri"/>
              </a:rPr>
              <a:t>He </a:t>
            </a:r>
            <a:r>
              <a:rPr sz="2400" spc="-5" dirty="0">
                <a:latin typeface="Calibri"/>
                <a:cs typeface="Calibri"/>
              </a:rPr>
              <a:t>yelled, </a:t>
            </a:r>
            <a:r>
              <a:rPr sz="2400" spc="-15" dirty="0">
                <a:latin typeface="Calibri"/>
                <a:cs typeface="Calibri"/>
              </a:rPr>
              <a:t>"Save </a:t>
            </a:r>
            <a:r>
              <a:rPr sz="2400" dirty="0">
                <a:latin typeface="Calibri"/>
                <a:cs typeface="Calibri"/>
              </a:rPr>
              <a:t>me! </a:t>
            </a:r>
            <a:r>
              <a:rPr sz="2400" spc="-5" dirty="0">
                <a:latin typeface="Calibri"/>
                <a:cs typeface="Calibri"/>
              </a:rPr>
              <a:t>Don't </a:t>
            </a:r>
            <a:r>
              <a:rPr sz="2400" spc="-10" dirty="0">
                <a:latin typeface="Calibri"/>
                <a:cs typeface="Calibri"/>
              </a:rPr>
              <a:t>give </a:t>
            </a:r>
            <a:r>
              <a:rPr sz="2400" dirty="0">
                <a:latin typeface="Calibri"/>
                <a:cs typeface="Calibri"/>
              </a:rPr>
              <a:t>me </a:t>
            </a:r>
            <a:r>
              <a:rPr sz="2400" spc="-5" dirty="0">
                <a:latin typeface="Calibri"/>
                <a:cs typeface="Calibri"/>
              </a:rPr>
              <a:t>back </a:t>
            </a:r>
            <a:r>
              <a:rPr sz="2400" spc="-25" dirty="0">
                <a:latin typeface="Calibri"/>
                <a:cs typeface="Calibri"/>
              </a:rPr>
              <a:t>to  </a:t>
            </a:r>
            <a:r>
              <a:rPr sz="2400" spc="-10" dirty="0">
                <a:latin typeface="Calibri"/>
                <a:cs typeface="Calibri"/>
              </a:rPr>
              <a:t>that </a:t>
            </a:r>
            <a:r>
              <a:rPr sz="2400" spc="-15" dirty="0">
                <a:latin typeface="Calibri"/>
                <a:cs typeface="Calibri"/>
              </a:rPr>
              <a:t>cat. </a:t>
            </a:r>
            <a:r>
              <a:rPr sz="2400" spc="-5" dirty="0">
                <a:latin typeface="Calibri"/>
                <a:cs typeface="Calibri"/>
              </a:rPr>
              <a:t>I'll </a:t>
            </a:r>
            <a:r>
              <a:rPr sz="2400" spc="-15" dirty="0">
                <a:latin typeface="Calibri"/>
                <a:cs typeface="Calibri"/>
              </a:rPr>
              <a:t>grant </a:t>
            </a:r>
            <a:r>
              <a:rPr sz="2400" spc="-10" dirty="0">
                <a:latin typeface="Calibri"/>
                <a:cs typeface="Calibri"/>
              </a:rPr>
              <a:t>you </a:t>
            </a:r>
            <a:r>
              <a:rPr sz="2400" dirty="0">
                <a:latin typeface="Calibri"/>
                <a:cs typeface="Calibri"/>
              </a:rPr>
              <a:t>a wish, I </a:t>
            </a:r>
            <a:r>
              <a:rPr sz="2400" spc="-15" dirty="0">
                <a:latin typeface="Calibri"/>
                <a:cs typeface="Calibri"/>
              </a:rPr>
              <a:t>promise you  </a:t>
            </a:r>
            <a:r>
              <a:rPr sz="2400" spc="-10" dirty="0">
                <a:latin typeface="Calibri"/>
                <a:cs typeface="Calibri"/>
              </a:rPr>
              <a:t>that."</a:t>
            </a:r>
            <a:endParaRPr sz="2400">
              <a:latin typeface="Calibri"/>
              <a:cs typeface="Calibri"/>
            </a:endParaRPr>
          </a:p>
        </p:txBody>
      </p:sp>
      <p:sp>
        <p:nvSpPr>
          <p:cNvPr id="5" name="object 5"/>
          <p:cNvSpPr/>
          <p:nvPr/>
        </p:nvSpPr>
        <p:spPr>
          <a:xfrm>
            <a:off x="0" y="0"/>
            <a:ext cx="1338452" cy="14127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294809" y="2744943"/>
            <a:ext cx="1428750" cy="2514599"/>
          </a:xfrm>
          <a:prstGeom prst="rect">
            <a:avLst/>
          </a:prstGeom>
          <a:blipFill>
            <a:blip r:embed="rId3" cstate="print"/>
            <a:stretch>
              <a:fillRect/>
            </a:stretch>
          </a:blipFill>
        </p:spPr>
        <p:txBody>
          <a:bodyPr wrap="square" lIns="0" tIns="0" rIns="0" bIns="0" rtlCol="0"/>
          <a:lstStyle/>
          <a:p>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58" y="228600"/>
            <a:ext cx="203911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200" y="344551"/>
            <a:ext cx="4958080" cy="5812155"/>
          </a:xfrm>
          <a:prstGeom prst="rect">
            <a:avLst/>
          </a:prstGeom>
        </p:spPr>
        <p:txBody>
          <a:bodyPr vert="horz" wrap="square" lIns="0" tIns="12700" rIns="0" bIns="0" rtlCol="0">
            <a:spAutoFit/>
          </a:bodyPr>
          <a:lstStyle/>
          <a:p>
            <a:pPr marL="12700" marR="6350" algn="just">
              <a:lnSpc>
                <a:spcPct val="100000"/>
              </a:lnSpc>
              <a:spcBef>
                <a:spcPts val="100"/>
              </a:spcBef>
            </a:pPr>
            <a:r>
              <a:rPr sz="2600" spc="-15" dirty="0">
                <a:latin typeface="Calibri"/>
                <a:cs typeface="Calibri"/>
              </a:rPr>
              <a:t>Patrick </a:t>
            </a:r>
            <a:r>
              <a:rPr sz="2600" spc="-10" dirty="0">
                <a:latin typeface="Calibri"/>
                <a:cs typeface="Calibri"/>
              </a:rPr>
              <a:t>couldn't believe how </a:t>
            </a:r>
            <a:r>
              <a:rPr sz="2600" spc="-5" dirty="0">
                <a:latin typeface="Calibri"/>
                <a:cs typeface="Calibri"/>
              </a:rPr>
              <a:t>lucky  he </a:t>
            </a:r>
            <a:r>
              <a:rPr sz="2600" spc="-10" dirty="0">
                <a:latin typeface="Calibri"/>
                <a:cs typeface="Calibri"/>
              </a:rPr>
              <a:t>was! </a:t>
            </a:r>
            <a:r>
              <a:rPr sz="2600" spc="-15" dirty="0">
                <a:latin typeface="Calibri"/>
                <a:cs typeface="Calibri"/>
              </a:rPr>
              <a:t>Here was </a:t>
            </a:r>
            <a:r>
              <a:rPr sz="2600" dirty="0">
                <a:latin typeface="Calibri"/>
                <a:cs typeface="Calibri"/>
              </a:rPr>
              <a:t>the </a:t>
            </a:r>
            <a:r>
              <a:rPr sz="2600" spc="-10" dirty="0">
                <a:latin typeface="Calibri"/>
                <a:cs typeface="Calibri"/>
              </a:rPr>
              <a:t>answer </a:t>
            </a:r>
            <a:r>
              <a:rPr sz="2600" spc="-15" dirty="0">
                <a:latin typeface="Calibri"/>
                <a:cs typeface="Calibri"/>
              </a:rPr>
              <a:t>to </a:t>
            </a:r>
            <a:r>
              <a:rPr sz="2600" dirty="0">
                <a:latin typeface="Calibri"/>
                <a:cs typeface="Calibri"/>
              </a:rPr>
              <a:t>all  </a:t>
            </a:r>
            <a:r>
              <a:rPr sz="2600" spc="-5" dirty="0">
                <a:latin typeface="Calibri"/>
                <a:cs typeface="Calibri"/>
              </a:rPr>
              <a:t>of his</a:t>
            </a:r>
            <a:r>
              <a:rPr sz="2600" spc="-25" dirty="0">
                <a:latin typeface="Calibri"/>
                <a:cs typeface="Calibri"/>
              </a:rPr>
              <a:t> </a:t>
            </a:r>
            <a:r>
              <a:rPr sz="2600" spc="-10" dirty="0">
                <a:latin typeface="Calibri"/>
                <a:cs typeface="Calibri"/>
              </a:rPr>
              <a:t>problems.</a:t>
            </a:r>
            <a:endParaRPr sz="2600">
              <a:latin typeface="Calibri"/>
              <a:cs typeface="Calibri"/>
            </a:endParaRPr>
          </a:p>
          <a:p>
            <a:pPr marL="12700" marR="6350" algn="just">
              <a:lnSpc>
                <a:spcPct val="100000"/>
              </a:lnSpc>
              <a:spcBef>
                <a:spcPts val="630"/>
              </a:spcBef>
            </a:pPr>
            <a:r>
              <a:rPr sz="2600" dirty="0">
                <a:latin typeface="Calibri"/>
                <a:cs typeface="Calibri"/>
              </a:rPr>
              <a:t>So he </a:t>
            </a:r>
            <a:r>
              <a:rPr sz="2600" spc="-5" dirty="0">
                <a:latin typeface="Calibri"/>
                <a:cs typeface="Calibri"/>
              </a:rPr>
              <a:t>said, </a:t>
            </a:r>
            <a:r>
              <a:rPr sz="2600" dirty="0">
                <a:latin typeface="Calibri"/>
                <a:cs typeface="Calibri"/>
              </a:rPr>
              <a:t>"Only if </a:t>
            </a:r>
            <a:r>
              <a:rPr sz="2600" spc="-15" dirty="0">
                <a:latin typeface="Calibri"/>
                <a:cs typeface="Calibri"/>
              </a:rPr>
              <a:t>you </a:t>
            </a:r>
            <a:r>
              <a:rPr sz="2600" dirty="0">
                <a:latin typeface="Calibri"/>
                <a:cs typeface="Calibri"/>
              </a:rPr>
              <a:t>do </a:t>
            </a:r>
            <a:r>
              <a:rPr sz="2600" spc="-5" dirty="0">
                <a:latin typeface="Calibri"/>
                <a:cs typeface="Calibri"/>
              </a:rPr>
              <a:t>all </a:t>
            </a:r>
            <a:r>
              <a:rPr sz="2600" spc="-55" dirty="0">
                <a:latin typeface="Calibri"/>
                <a:cs typeface="Calibri"/>
              </a:rPr>
              <a:t>my  </a:t>
            </a:r>
            <a:r>
              <a:rPr sz="2600" spc="-10" dirty="0">
                <a:latin typeface="Calibri"/>
                <a:cs typeface="Calibri"/>
              </a:rPr>
              <a:t>homework </a:t>
            </a:r>
            <a:r>
              <a:rPr sz="2600" dirty="0">
                <a:latin typeface="Calibri"/>
                <a:cs typeface="Calibri"/>
              </a:rPr>
              <a:t>'til the end </a:t>
            </a:r>
            <a:r>
              <a:rPr sz="2600" spc="-5" dirty="0">
                <a:latin typeface="Calibri"/>
                <a:cs typeface="Calibri"/>
              </a:rPr>
              <a:t>of </a:t>
            </a:r>
            <a:r>
              <a:rPr sz="2600" dirty="0">
                <a:latin typeface="Calibri"/>
                <a:cs typeface="Calibri"/>
              </a:rPr>
              <a:t>the  </a:t>
            </a:r>
            <a:r>
              <a:rPr sz="2600" spc="-35" dirty="0">
                <a:latin typeface="Calibri"/>
                <a:cs typeface="Calibri"/>
              </a:rPr>
              <a:t>semester, </a:t>
            </a:r>
            <a:r>
              <a:rPr sz="2600" spc="-10" dirty="0">
                <a:latin typeface="Calibri"/>
                <a:cs typeface="Calibri"/>
              </a:rPr>
              <a:t>that's 35 </a:t>
            </a:r>
            <a:r>
              <a:rPr sz="2600" spc="-20" dirty="0">
                <a:latin typeface="Calibri"/>
                <a:cs typeface="Calibri"/>
              </a:rPr>
              <a:t>days. </a:t>
            </a:r>
            <a:r>
              <a:rPr sz="2600" dirty="0">
                <a:latin typeface="Calibri"/>
                <a:cs typeface="Calibri"/>
              </a:rPr>
              <a:t>If </a:t>
            </a:r>
            <a:r>
              <a:rPr sz="2600" spc="-15" dirty="0">
                <a:latin typeface="Calibri"/>
                <a:cs typeface="Calibri"/>
              </a:rPr>
              <a:t>you </a:t>
            </a:r>
            <a:r>
              <a:rPr sz="2600" spc="-10" dirty="0">
                <a:latin typeface="Calibri"/>
                <a:cs typeface="Calibri"/>
              </a:rPr>
              <a:t>do </a:t>
            </a:r>
            <a:r>
              <a:rPr sz="2600" dirty="0">
                <a:latin typeface="Calibri"/>
                <a:cs typeface="Calibri"/>
              </a:rPr>
              <a:t>a  </a:t>
            </a:r>
            <a:r>
              <a:rPr sz="2600" spc="-10" dirty="0">
                <a:latin typeface="Calibri"/>
                <a:cs typeface="Calibri"/>
              </a:rPr>
              <a:t>good </a:t>
            </a:r>
            <a:r>
              <a:rPr sz="2600" dirty="0">
                <a:latin typeface="Calibri"/>
                <a:cs typeface="Calibri"/>
              </a:rPr>
              <a:t>enough </a:t>
            </a:r>
            <a:r>
              <a:rPr sz="2600" spc="-5" dirty="0">
                <a:latin typeface="Calibri"/>
                <a:cs typeface="Calibri"/>
              </a:rPr>
              <a:t>job, </a:t>
            </a:r>
            <a:r>
              <a:rPr sz="2600" dirty="0">
                <a:latin typeface="Calibri"/>
                <a:cs typeface="Calibri"/>
              </a:rPr>
              <a:t>I </a:t>
            </a:r>
            <a:r>
              <a:rPr sz="2600" spc="-10" dirty="0">
                <a:latin typeface="Calibri"/>
                <a:cs typeface="Calibri"/>
              </a:rPr>
              <a:t>could </a:t>
            </a:r>
            <a:r>
              <a:rPr sz="2600" spc="-15" dirty="0">
                <a:latin typeface="Calibri"/>
                <a:cs typeface="Calibri"/>
              </a:rPr>
              <a:t>even get  </a:t>
            </a:r>
            <a:r>
              <a:rPr sz="2600" spc="-50" dirty="0">
                <a:latin typeface="Calibri"/>
                <a:cs typeface="Calibri"/>
              </a:rPr>
              <a:t>A's.“</a:t>
            </a:r>
            <a:endParaRPr sz="2600">
              <a:latin typeface="Calibri"/>
              <a:cs typeface="Calibri"/>
            </a:endParaRPr>
          </a:p>
          <a:p>
            <a:pPr marL="12700" marR="5080" algn="just">
              <a:lnSpc>
                <a:spcPct val="100000"/>
              </a:lnSpc>
              <a:spcBef>
                <a:spcPts val="625"/>
              </a:spcBef>
            </a:pPr>
            <a:r>
              <a:rPr sz="2600" spc="-5" dirty="0">
                <a:latin typeface="Calibri"/>
                <a:cs typeface="Calibri"/>
              </a:rPr>
              <a:t>The </a:t>
            </a:r>
            <a:r>
              <a:rPr sz="2600" spc="-10" dirty="0">
                <a:latin typeface="Calibri"/>
                <a:cs typeface="Calibri"/>
              </a:rPr>
              <a:t>little </a:t>
            </a:r>
            <a:r>
              <a:rPr sz="2600" dirty="0">
                <a:latin typeface="Calibri"/>
                <a:cs typeface="Calibri"/>
              </a:rPr>
              <a:t>man's </a:t>
            </a:r>
            <a:r>
              <a:rPr sz="2600" spc="-15" dirty="0">
                <a:latin typeface="Calibri"/>
                <a:cs typeface="Calibri"/>
              </a:rPr>
              <a:t>face </a:t>
            </a:r>
            <a:r>
              <a:rPr sz="2600" dirty="0">
                <a:latin typeface="Calibri"/>
                <a:cs typeface="Calibri"/>
              </a:rPr>
              <a:t>wrinkled </a:t>
            </a:r>
            <a:r>
              <a:rPr sz="2600" spc="-25" dirty="0">
                <a:latin typeface="Calibri"/>
                <a:cs typeface="Calibri"/>
              </a:rPr>
              <a:t>like </a:t>
            </a:r>
            <a:r>
              <a:rPr sz="2600" dirty="0">
                <a:latin typeface="Calibri"/>
                <a:cs typeface="Calibri"/>
              </a:rPr>
              <a:t>a  </a:t>
            </a:r>
            <a:r>
              <a:rPr sz="2600" spc="-5" dirty="0">
                <a:latin typeface="Calibri"/>
                <a:cs typeface="Calibri"/>
              </a:rPr>
              <a:t>dishcloth </a:t>
            </a:r>
            <a:r>
              <a:rPr sz="2600" spc="-10" dirty="0">
                <a:latin typeface="Calibri"/>
                <a:cs typeface="Calibri"/>
              </a:rPr>
              <a:t>thrown </a:t>
            </a:r>
            <a:r>
              <a:rPr sz="2600" dirty="0">
                <a:latin typeface="Calibri"/>
                <a:cs typeface="Calibri"/>
              </a:rPr>
              <a:t>in the</a:t>
            </a:r>
            <a:r>
              <a:rPr sz="2600" spc="-50" dirty="0">
                <a:latin typeface="Calibri"/>
                <a:cs typeface="Calibri"/>
              </a:rPr>
              <a:t> </a:t>
            </a:r>
            <a:r>
              <a:rPr sz="2600" spc="-40" dirty="0">
                <a:latin typeface="Calibri"/>
                <a:cs typeface="Calibri"/>
              </a:rPr>
              <a:t>hamper.</a:t>
            </a:r>
            <a:endParaRPr sz="2600">
              <a:latin typeface="Calibri"/>
              <a:cs typeface="Calibri"/>
            </a:endParaRPr>
          </a:p>
          <a:p>
            <a:pPr marL="12700" marR="5080" algn="just">
              <a:lnSpc>
                <a:spcPct val="100000"/>
              </a:lnSpc>
              <a:spcBef>
                <a:spcPts val="625"/>
              </a:spcBef>
            </a:pPr>
            <a:r>
              <a:rPr sz="2600" dirty="0">
                <a:latin typeface="Calibri"/>
                <a:cs typeface="Calibri"/>
              </a:rPr>
              <a:t>He </a:t>
            </a:r>
            <a:r>
              <a:rPr sz="2600" spc="-15" dirty="0">
                <a:latin typeface="Calibri"/>
                <a:cs typeface="Calibri"/>
              </a:rPr>
              <a:t>kicked </a:t>
            </a:r>
            <a:r>
              <a:rPr sz="2600" spc="-5" dirty="0">
                <a:latin typeface="Calibri"/>
                <a:cs typeface="Calibri"/>
              </a:rPr>
              <a:t>his </a:t>
            </a:r>
            <a:r>
              <a:rPr sz="2600" dirty="0">
                <a:latin typeface="Calibri"/>
                <a:cs typeface="Calibri"/>
              </a:rPr>
              <a:t>legs </a:t>
            </a:r>
            <a:r>
              <a:rPr sz="2600" spc="-5" dirty="0">
                <a:latin typeface="Calibri"/>
                <a:cs typeface="Calibri"/>
              </a:rPr>
              <a:t>and doubled his  </a:t>
            </a:r>
            <a:r>
              <a:rPr sz="2600" spc="-10" dirty="0">
                <a:latin typeface="Calibri"/>
                <a:cs typeface="Calibri"/>
              </a:rPr>
              <a:t>fists </a:t>
            </a:r>
            <a:r>
              <a:rPr sz="2600" spc="-5" dirty="0">
                <a:latin typeface="Calibri"/>
                <a:cs typeface="Calibri"/>
              </a:rPr>
              <a:t>and </a:t>
            </a:r>
            <a:r>
              <a:rPr sz="2600" spc="-10" dirty="0">
                <a:latin typeface="Calibri"/>
                <a:cs typeface="Calibri"/>
              </a:rPr>
              <a:t>he </a:t>
            </a:r>
            <a:r>
              <a:rPr sz="2600" dirty="0">
                <a:latin typeface="Calibri"/>
                <a:cs typeface="Calibri"/>
              </a:rPr>
              <a:t>grimaced and </a:t>
            </a:r>
            <a:r>
              <a:rPr sz="2600" spc="-10" dirty="0">
                <a:latin typeface="Calibri"/>
                <a:cs typeface="Calibri"/>
              </a:rPr>
              <a:t>scowled  </a:t>
            </a:r>
            <a:r>
              <a:rPr sz="2600" dirty="0">
                <a:latin typeface="Calibri"/>
                <a:cs typeface="Calibri"/>
              </a:rPr>
              <a:t>and </a:t>
            </a:r>
            <a:r>
              <a:rPr sz="2600" spc="-15" dirty="0">
                <a:latin typeface="Calibri"/>
                <a:cs typeface="Calibri"/>
              </a:rPr>
              <a:t>pursed </a:t>
            </a:r>
            <a:r>
              <a:rPr sz="2600" spc="-10" dirty="0">
                <a:latin typeface="Calibri"/>
                <a:cs typeface="Calibri"/>
              </a:rPr>
              <a:t>his lips, </a:t>
            </a:r>
            <a:r>
              <a:rPr sz="2600" dirty="0">
                <a:latin typeface="Calibri"/>
                <a:cs typeface="Calibri"/>
              </a:rPr>
              <a:t>"Oh, </a:t>
            </a:r>
            <a:r>
              <a:rPr sz="2600" spc="-5" dirty="0">
                <a:latin typeface="Calibri"/>
                <a:cs typeface="Calibri"/>
              </a:rPr>
              <a:t>am </a:t>
            </a:r>
            <a:r>
              <a:rPr sz="2600" dirty="0">
                <a:latin typeface="Calibri"/>
                <a:cs typeface="Calibri"/>
              </a:rPr>
              <a:t>I  </a:t>
            </a:r>
            <a:r>
              <a:rPr sz="2600" spc="-10" dirty="0">
                <a:latin typeface="Calibri"/>
                <a:cs typeface="Calibri"/>
              </a:rPr>
              <a:t>cursed! </a:t>
            </a:r>
            <a:r>
              <a:rPr sz="2600" dirty="0">
                <a:latin typeface="Calibri"/>
                <a:cs typeface="Calibri"/>
              </a:rPr>
              <a:t>But I'll </a:t>
            </a:r>
            <a:r>
              <a:rPr sz="2600" spc="-5" dirty="0">
                <a:latin typeface="Calibri"/>
                <a:cs typeface="Calibri"/>
              </a:rPr>
              <a:t>do</a:t>
            </a:r>
            <a:r>
              <a:rPr sz="2600" spc="-50" dirty="0">
                <a:latin typeface="Calibri"/>
                <a:cs typeface="Calibri"/>
              </a:rPr>
              <a:t> </a:t>
            </a:r>
            <a:r>
              <a:rPr sz="2600" dirty="0">
                <a:latin typeface="Calibri"/>
                <a:cs typeface="Calibri"/>
              </a:rPr>
              <a:t>it."</a:t>
            </a:r>
            <a:endParaRPr sz="2600">
              <a:latin typeface="Calibri"/>
              <a:cs typeface="Calibri"/>
            </a:endParaRPr>
          </a:p>
        </p:txBody>
      </p:sp>
      <p:sp>
        <p:nvSpPr>
          <p:cNvPr id="3" name="object 3"/>
          <p:cNvSpPr/>
          <p:nvPr/>
        </p:nvSpPr>
        <p:spPr>
          <a:xfrm>
            <a:off x="6444234" y="1844801"/>
            <a:ext cx="1728215" cy="3041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57150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248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13207"/>
            <a:ext cx="4452620" cy="258699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Calibri"/>
                <a:cs typeface="Calibri"/>
              </a:rPr>
              <a:t>And true </a:t>
            </a:r>
            <a:r>
              <a:rPr sz="2400" spc="-15" dirty="0">
                <a:latin typeface="Calibri"/>
                <a:cs typeface="Calibri"/>
              </a:rPr>
              <a:t>to </a:t>
            </a:r>
            <a:r>
              <a:rPr sz="2400" spc="-5" dirty="0">
                <a:latin typeface="Calibri"/>
                <a:cs typeface="Calibri"/>
              </a:rPr>
              <a:t>his </a:t>
            </a:r>
            <a:r>
              <a:rPr sz="2400" spc="-15" dirty="0">
                <a:latin typeface="Calibri"/>
                <a:cs typeface="Calibri"/>
              </a:rPr>
              <a:t>word, that </a:t>
            </a:r>
            <a:r>
              <a:rPr sz="2400" spc="-10" dirty="0">
                <a:latin typeface="Calibri"/>
                <a:cs typeface="Calibri"/>
              </a:rPr>
              <a:t>little </a:t>
            </a:r>
            <a:r>
              <a:rPr sz="2400" dirty="0">
                <a:latin typeface="Calibri"/>
                <a:cs typeface="Calibri"/>
              </a:rPr>
              <a:t>elf  </a:t>
            </a:r>
            <a:r>
              <a:rPr sz="2400" spc="-15" dirty="0">
                <a:latin typeface="Calibri"/>
                <a:cs typeface="Calibri"/>
              </a:rPr>
              <a:t>began to </a:t>
            </a:r>
            <a:r>
              <a:rPr sz="2400" spc="-10" dirty="0">
                <a:latin typeface="Calibri"/>
                <a:cs typeface="Calibri"/>
              </a:rPr>
              <a:t>do </a:t>
            </a:r>
            <a:r>
              <a:rPr sz="2400" spc="-15" dirty="0">
                <a:latin typeface="Calibri"/>
                <a:cs typeface="Calibri"/>
              </a:rPr>
              <a:t>Patrick's </a:t>
            </a:r>
            <a:r>
              <a:rPr sz="2400" spc="-10" dirty="0">
                <a:latin typeface="Calibri"/>
                <a:cs typeface="Calibri"/>
              </a:rPr>
              <a:t>homework.  </a:t>
            </a:r>
            <a:r>
              <a:rPr sz="2400" spc="-15" dirty="0">
                <a:latin typeface="Calibri"/>
                <a:cs typeface="Calibri"/>
              </a:rPr>
              <a:t>Except </a:t>
            </a:r>
            <a:r>
              <a:rPr sz="2400" spc="-10" dirty="0">
                <a:latin typeface="Calibri"/>
                <a:cs typeface="Calibri"/>
              </a:rPr>
              <a:t>there was </a:t>
            </a:r>
            <a:r>
              <a:rPr sz="2400" spc="-5" dirty="0">
                <a:latin typeface="Calibri"/>
                <a:cs typeface="Calibri"/>
              </a:rPr>
              <a:t>one </a:t>
            </a:r>
            <a:r>
              <a:rPr sz="2400" spc="-10" dirty="0">
                <a:latin typeface="Calibri"/>
                <a:cs typeface="Calibri"/>
              </a:rPr>
              <a:t>glitch. </a:t>
            </a:r>
            <a:r>
              <a:rPr sz="2400" spc="-5" dirty="0">
                <a:latin typeface="Calibri"/>
                <a:cs typeface="Calibri"/>
              </a:rPr>
              <a:t>The </a:t>
            </a:r>
            <a:r>
              <a:rPr sz="2400" dirty="0">
                <a:latin typeface="Calibri"/>
                <a:cs typeface="Calibri"/>
              </a:rPr>
              <a:t>elf  </a:t>
            </a:r>
            <a:r>
              <a:rPr sz="2400" spc="-5" dirty="0">
                <a:latin typeface="Calibri"/>
                <a:cs typeface="Calibri"/>
              </a:rPr>
              <a:t>didn't </a:t>
            </a:r>
            <a:r>
              <a:rPr sz="2400" spc="-20" dirty="0">
                <a:latin typeface="Calibri"/>
                <a:cs typeface="Calibri"/>
              </a:rPr>
              <a:t>always </a:t>
            </a:r>
            <a:r>
              <a:rPr sz="2400" spc="-5" dirty="0">
                <a:latin typeface="Calibri"/>
                <a:cs typeface="Calibri"/>
              </a:rPr>
              <a:t>know </a:t>
            </a:r>
            <a:r>
              <a:rPr sz="2400" spc="-10" dirty="0">
                <a:latin typeface="Calibri"/>
                <a:cs typeface="Calibri"/>
              </a:rPr>
              <a:t>what </a:t>
            </a:r>
            <a:r>
              <a:rPr sz="2400" spc="-15" dirty="0">
                <a:latin typeface="Calibri"/>
                <a:cs typeface="Calibri"/>
              </a:rPr>
              <a:t>to </a:t>
            </a:r>
            <a:r>
              <a:rPr sz="2400" spc="-5" dirty="0">
                <a:latin typeface="Calibri"/>
                <a:cs typeface="Calibri"/>
              </a:rPr>
              <a:t>do </a:t>
            </a:r>
            <a:r>
              <a:rPr sz="2400" dirty="0">
                <a:latin typeface="Calibri"/>
                <a:cs typeface="Calibri"/>
              </a:rPr>
              <a:t>and  </a:t>
            </a:r>
            <a:r>
              <a:rPr sz="2400" spc="-5" dirty="0">
                <a:latin typeface="Calibri"/>
                <a:cs typeface="Calibri"/>
              </a:rPr>
              <a:t>he needed help. </a:t>
            </a:r>
            <a:r>
              <a:rPr sz="2400" dirty="0">
                <a:latin typeface="Calibri"/>
                <a:cs typeface="Calibri"/>
              </a:rPr>
              <a:t>"Help me! Help  me!" </a:t>
            </a:r>
            <a:r>
              <a:rPr sz="2400" spc="-5" dirty="0">
                <a:latin typeface="Calibri"/>
                <a:cs typeface="Calibri"/>
              </a:rPr>
              <a:t>he'd </a:t>
            </a:r>
            <a:r>
              <a:rPr sz="2400" spc="-55" dirty="0">
                <a:latin typeface="Calibri"/>
                <a:cs typeface="Calibri"/>
              </a:rPr>
              <a:t>say. </a:t>
            </a:r>
            <a:r>
              <a:rPr sz="2400" dirty="0">
                <a:latin typeface="Calibri"/>
                <a:cs typeface="Calibri"/>
              </a:rPr>
              <a:t>And </a:t>
            </a:r>
            <a:r>
              <a:rPr sz="2400" spc="-15" dirty="0">
                <a:latin typeface="Calibri"/>
                <a:cs typeface="Calibri"/>
              </a:rPr>
              <a:t>Patrick </a:t>
            </a:r>
            <a:r>
              <a:rPr sz="2400" spc="-10" dirty="0">
                <a:latin typeface="Calibri"/>
                <a:cs typeface="Calibri"/>
              </a:rPr>
              <a:t>would  </a:t>
            </a:r>
            <a:r>
              <a:rPr sz="2400" spc="-20" dirty="0">
                <a:latin typeface="Calibri"/>
                <a:cs typeface="Calibri"/>
              </a:rPr>
              <a:t>have </a:t>
            </a:r>
            <a:r>
              <a:rPr sz="2400" spc="-15" dirty="0">
                <a:latin typeface="Calibri"/>
                <a:cs typeface="Calibri"/>
              </a:rPr>
              <a:t>to </a:t>
            </a:r>
            <a:r>
              <a:rPr sz="2400" spc="-5" dirty="0">
                <a:latin typeface="Calibri"/>
                <a:cs typeface="Calibri"/>
              </a:rPr>
              <a:t>help -- </a:t>
            </a:r>
            <a:r>
              <a:rPr sz="2400" dirty="0">
                <a:latin typeface="Calibri"/>
                <a:cs typeface="Calibri"/>
              </a:rPr>
              <a:t>in </a:t>
            </a:r>
            <a:r>
              <a:rPr sz="2400" spc="-15" dirty="0">
                <a:latin typeface="Calibri"/>
                <a:cs typeface="Calibri"/>
              </a:rPr>
              <a:t>whatever</a:t>
            </a:r>
            <a:r>
              <a:rPr sz="2400" dirty="0">
                <a:latin typeface="Calibri"/>
                <a:cs typeface="Calibri"/>
              </a:rPr>
              <a:t> </a:t>
            </a:r>
            <a:r>
              <a:rPr sz="2400" spc="-60" dirty="0">
                <a:latin typeface="Calibri"/>
                <a:cs typeface="Calibri"/>
              </a:rPr>
              <a:t>way.</a:t>
            </a:r>
            <a:endParaRPr sz="2400">
              <a:latin typeface="Calibri"/>
              <a:cs typeface="Calibri"/>
            </a:endParaRPr>
          </a:p>
        </p:txBody>
      </p:sp>
      <p:sp>
        <p:nvSpPr>
          <p:cNvPr id="3" name="object 3"/>
          <p:cNvSpPr txBox="1"/>
          <p:nvPr/>
        </p:nvSpPr>
        <p:spPr>
          <a:xfrm>
            <a:off x="546303" y="3964304"/>
            <a:ext cx="4452620" cy="222059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"I don't know </a:t>
            </a:r>
            <a:r>
              <a:rPr sz="2400" dirty="0">
                <a:latin typeface="Calibri"/>
                <a:cs typeface="Calibri"/>
              </a:rPr>
              <a:t>this </a:t>
            </a:r>
            <a:r>
              <a:rPr sz="2400" spc="-15" dirty="0">
                <a:latin typeface="Calibri"/>
                <a:cs typeface="Calibri"/>
              </a:rPr>
              <a:t>word," </a:t>
            </a:r>
            <a:r>
              <a:rPr sz="2400" dirty="0">
                <a:latin typeface="Calibri"/>
                <a:cs typeface="Calibri"/>
              </a:rPr>
              <a:t>the elf  </a:t>
            </a:r>
            <a:r>
              <a:rPr sz="2400" spc="-15" dirty="0">
                <a:latin typeface="Calibri"/>
                <a:cs typeface="Calibri"/>
              </a:rPr>
              <a:t>squeeked </a:t>
            </a:r>
            <a:r>
              <a:rPr sz="2400" dirty="0">
                <a:latin typeface="Calibri"/>
                <a:cs typeface="Calibri"/>
              </a:rPr>
              <a:t>while </a:t>
            </a:r>
            <a:r>
              <a:rPr sz="2400" spc="-10" dirty="0">
                <a:latin typeface="Calibri"/>
                <a:cs typeface="Calibri"/>
              </a:rPr>
              <a:t>reading </a:t>
            </a:r>
            <a:r>
              <a:rPr sz="2400" spc="-15" dirty="0">
                <a:latin typeface="Calibri"/>
                <a:cs typeface="Calibri"/>
              </a:rPr>
              <a:t>Patrick's  </a:t>
            </a:r>
            <a:r>
              <a:rPr sz="2400" spc="-10" dirty="0">
                <a:latin typeface="Calibri"/>
                <a:cs typeface="Calibri"/>
              </a:rPr>
              <a:t>homework. </a:t>
            </a:r>
            <a:r>
              <a:rPr sz="2400" spc="-5" dirty="0">
                <a:latin typeface="Calibri"/>
                <a:cs typeface="Calibri"/>
              </a:rPr>
              <a:t>"Get </a:t>
            </a:r>
            <a:r>
              <a:rPr sz="2400" dirty="0">
                <a:latin typeface="Calibri"/>
                <a:cs typeface="Calibri"/>
              </a:rPr>
              <a:t>me a </a:t>
            </a:r>
            <a:r>
              <a:rPr sz="2400" spc="-20" dirty="0">
                <a:latin typeface="Calibri"/>
                <a:cs typeface="Calibri"/>
              </a:rPr>
              <a:t>dictionary.  No, </a:t>
            </a:r>
            <a:r>
              <a:rPr sz="2400" spc="-5" dirty="0">
                <a:latin typeface="Calibri"/>
                <a:cs typeface="Calibri"/>
              </a:rPr>
              <a:t>what's </a:t>
            </a:r>
            <a:r>
              <a:rPr sz="2400" spc="-10" dirty="0">
                <a:latin typeface="Calibri"/>
                <a:cs typeface="Calibri"/>
              </a:rPr>
              <a:t>even </a:t>
            </a:r>
            <a:r>
              <a:rPr sz="2400" spc="-45" dirty="0">
                <a:latin typeface="Calibri"/>
                <a:cs typeface="Calibri"/>
              </a:rPr>
              <a:t>better. </a:t>
            </a:r>
            <a:r>
              <a:rPr sz="2400" spc="-10" dirty="0">
                <a:latin typeface="Calibri"/>
                <a:cs typeface="Calibri"/>
              </a:rPr>
              <a:t>Look </a:t>
            </a:r>
            <a:r>
              <a:rPr sz="2400" spc="-5" dirty="0">
                <a:latin typeface="Calibri"/>
                <a:cs typeface="Calibri"/>
              </a:rPr>
              <a:t>up </a:t>
            </a:r>
            <a:r>
              <a:rPr sz="2400" dirty="0">
                <a:latin typeface="Calibri"/>
                <a:cs typeface="Calibri"/>
              </a:rPr>
              <a:t>the  </a:t>
            </a:r>
            <a:r>
              <a:rPr sz="2400" spc="-20" dirty="0">
                <a:latin typeface="Calibri"/>
                <a:cs typeface="Calibri"/>
              </a:rPr>
              <a:t>word </a:t>
            </a:r>
            <a:r>
              <a:rPr sz="2400" dirty="0">
                <a:latin typeface="Calibri"/>
                <a:cs typeface="Calibri"/>
              </a:rPr>
              <a:t>and </a:t>
            </a:r>
            <a:r>
              <a:rPr sz="2400" spc="-5" dirty="0">
                <a:latin typeface="Calibri"/>
                <a:cs typeface="Calibri"/>
              </a:rPr>
              <a:t>sound </a:t>
            </a:r>
            <a:r>
              <a:rPr sz="2400" dirty="0">
                <a:latin typeface="Calibri"/>
                <a:cs typeface="Calibri"/>
              </a:rPr>
              <a:t>it </a:t>
            </a:r>
            <a:r>
              <a:rPr sz="2400" spc="-10" dirty="0">
                <a:latin typeface="Calibri"/>
                <a:cs typeface="Calibri"/>
              </a:rPr>
              <a:t>out by </a:t>
            </a:r>
            <a:r>
              <a:rPr sz="2400" dirty="0">
                <a:latin typeface="Calibri"/>
                <a:cs typeface="Calibri"/>
              </a:rPr>
              <a:t>each  </a:t>
            </a:r>
            <a:r>
              <a:rPr sz="2400" spc="-40" dirty="0">
                <a:latin typeface="Calibri"/>
                <a:cs typeface="Calibri"/>
              </a:rPr>
              <a:t>letter."</a:t>
            </a:r>
            <a:endParaRPr sz="2400">
              <a:latin typeface="Calibri"/>
              <a:cs typeface="Calibri"/>
            </a:endParaRPr>
          </a:p>
        </p:txBody>
      </p:sp>
      <p:sp>
        <p:nvSpPr>
          <p:cNvPr id="4" name="object 4"/>
          <p:cNvSpPr/>
          <p:nvPr/>
        </p:nvSpPr>
        <p:spPr>
          <a:xfrm>
            <a:off x="5292090" y="260604"/>
            <a:ext cx="2076450" cy="213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92090" y="3711346"/>
            <a:ext cx="1814830" cy="233629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CERT Class 6 English Solutions: Who Did Patrick'S Homewor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3999"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568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99230" y="262255"/>
            <a:ext cx="5173345" cy="5949315"/>
          </a:xfrm>
          <a:prstGeom prst="rect">
            <a:avLst/>
          </a:prstGeom>
        </p:spPr>
        <p:txBody>
          <a:bodyPr vert="horz" wrap="square" lIns="0" tIns="101600" rIns="0" bIns="0" rtlCol="0">
            <a:spAutoFit/>
          </a:bodyPr>
          <a:lstStyle/>
          <a:p>
            <a:pPr marL="12700" marR="5080" algn="just">
              <a:lnSpc>
                <a:spcPct val="80000"/>
              </a:lnSpc>
              <a:spcBef>
                <a:spcPts val="800"/>
              </a:spcBef>
            </a:pPr>
            <a:r>
              <a:rPr sz="2900" spc="-5" dirty="0">
                <a:latin typeface="Calibri"/>
                <a:cs typeface="Calibri"/>
              </a:rPr>
              <a:t>When </a:t>
            </a:r>
            <a:r>
              <a:rPr sz="2900" dirty="0">
                <a:latin typeface="Calibri"/>
                <a:cs typeface="Calibri"/>
              </a:rPr>
              <a:t>it </a:t>
            </a:r>
            <a:r>
              <a:rPr sz="2900" spc="-10" dirty="0">
                <a:latin typeface="Calibri"/>
                <a:cs typeface="Calibri"/>
              </a:rPr>
              <a:t>came </a:t>
            </a:r>
            <a:r>
              <a:rPr sz="2900" spc="-15" dirty="0">
                <a:latin typeface="Calibri"/>
                <a:cs typeface="Calibri"/>
              </a:rPr>
              <a:t>to </a:t>
            </a:r>
            <a:r>
              <a:rPr sz="2900" spc="-5" dirty="0">
                <a:latin typeface="Calibri"/>
                <a:cs typeface="Calibri"/>
              </a:rPr>
              <a:t>math, </a:t>
            </a:r>
            <a:r>
              <a:rPr sz="2900" spc="-15" dirty="0">
                <a:latin typeface="Calibri"/>
                <a:cs typeface="Calibri"/>
              </a:rPr>
              <a:t>Patrick </a:t>
            </a:r>
            <a:r>
              <a:rPr sz="2900" spc="625" dirty="0">
                <a:latin typeface="Calibri"/>
                <a:cs typeface="Calibri"/>
              </a:rPr>
              <a:t> </a:t>
            </a:r>
            <a:r>
              <a:rPr sz="2900" spc="-15" dirty="0">
                <a:latin typeface="Calibri"/>
                <a:cs typeface="Calibri"/>
              </a:rPr>
              <a:t>was </a:t>
            </a:r>
            <a:r>
              <a:rPr sz="2900" spc="-5" dirty="0">
                <a:latin typeface="Calibri"/>
                <a:cs typeface="Calibri"/>
              </a:rPr>
              <a:t>out of </a:t>
            </a:r>
            <a:r>
              <a:rPr sz="2900" dirty="0">
                <a:latin typeface="Calibri"/>
                <a:cs typeface="Calibri"/>
              </a:rPr>
              <a:t>luck. </a:t>
            </a:r>
            <a:r>
              <a:rPr sz="2900" spc="-10" dirty="0">
                <a:latin typeface="Calibri"/>
                <a:cs typeface="Calibri"/>
              </a:rPr>
              <a:t>"What </a:t>
            </a:r>
            <a:r>
              <a:rPr sz="2900" spc="-15" dirty="0">
                <a:latin typeface="Calibri"/>
                <a:cs typeface="Calibri"/>
              </a:rPr>
              <a:t>are </a:t>
            </a:r>
            <a:r>
              <a:rPr sz="2900" spc="-5" dirty="0">
                <a:latin typeface="Calibri"/>
                <a:cs typeface="Calibri"/>
              </a:rPr>
              <a:t>times  tables?" the </a:t>
            </a:r>
            <a:r>
              <a:rPr sz="2900" spc="-10" dirty="0">
                <a:latin typeface="Calibri"/>
                <a:cs typeface="Calibri"/>
              </a:rPr>
              <a:t>elf </a:t>
            </a:r>
            <a:r>
              <a:rPr sz="2900" spc="-15" dirty="0">
                <a:latin typeface="Calibri"/>
                <a:cs typeface="Calibri"/>
              </a:rPr>
              <a:t>shrieked.  </a:t>
            </a:r>
            <a:r>
              <a:rPr sz="2900" spc="-40" dirty="0">
                <a:latin typeface="Calibri"/>
                <a:cs typeface="Calibri"/>
              </a:rPr>
              <a:t>"We  </a:t>
            </a:r>
            <a:r>
              <a:rPr sz="2900" spc="-5" dirty="0">
                <a:latin typeface="Calibri"/>
                <a:cs typeface="Calibri"/>
              </a:rPr>
              <a:t>elves </a:t>
            </a:r>
            <a:r>
              <a:rPr sz="2900" spc="-15" dirty="0">
                <a:latin typeface="Calibri"/>
                <a:cs typeface="Calibri"/>
              </a:rPr>
              <a:t>never </a:t>
            </a:r>
            <a:r>
              <a:rPr sz="2900" spc="-10" dirty="0">
                <a:latin typeface="Calibri"/>
                <a:cs typeface="Calibri"/>
              </a:rPr>
              <a:t>need that. </a:t>
            </a:r>
            <a:r>
              <a:rPr sz="2900" spc="-5" dirty="0">
                <a:latin typeface="Calibri"/>
                <a:cs typeface="Calibri"/>
              </a:rPr>
              <a:t>And  </a:t>
            </a:r>
            <a:r>
              <a:rPr sz="2900" dirty="0">
                <a:latin typeface="Calibri"/>
                <a:cs typeface="Calibri"/>
              </a:rPr>
              <a:t>addition and </a:t>
            </a:r>
            <a:r>
              <a:rPr sz="2900" spc="-10" dirty="0">
                <a:latin typeface="Calibri"/>
                <a:cs typeface="Calibri"/>
              </a:rPr>
              <a:t>subtraction </a:t>
            </a:r>
            <a:r>
              <a:rPr sz="2900" dirty="0">
                <a:latin typeface="Calibri"/>
                <a:cs typeface="Calibri"/>
              </a:rPr>
              <a:t>and  </a:t>
            </a:r>
            <a:r>
              <a:rPr sz="2900" spc="-5" dirty="0">
                <a:latin typeface="Calibri"/>
                <a:cs typeface="Calibri"/>
              </a:rPr>
              <a:t>division and </a:t>
            </a:r>
            <a:r>
              <a:rPr sz="2900" spc="-10" dirty="0">
                <a:latin typeface="Calibri"/>
                <a:cs typeface="Calibri"/>
              </a:rPr>
              <a:t>fractions? Here, </a:t>
            </a:r>
            <a:r>
              <a:rPr sz="2900" dirty="0">
                <a:latin typeface="Calibri"/>
                <a:cs typeface="Calibri"/>
              </a:rPr>
              <a:t>sit  </a:t>
            </a:r>
            <a:r>
              <a:rPr sz="2900" spc="-5" dirty="0">
                <a:latin typeface="Calibri"/>
                <a:cs typeface="Calibri"/>
              </a:rPr>
              <a:t>down beside me, </a:t>
            </a:r>
            <a:r>
              <a:rPr sz="2900" spc="-15" dirty="0">
                <a:latin typeface="Calibri"/>
                <a:cs typeface="Calibri"/>
              </a:rPr>
              <a:t>you </a:t>
            </a:r>
            <a:r>
              <a:rPr sz="2900" spc="-5" dirty="0">
                <a:latin typeface="Calibri"/>
                <a:cs typeface="Calibri"/>
              </a:rPr>
              <a:t>simply </a:t>
            </a:r>
            <a:r>
              <a:rPr sz="2900" spc="-10" dirty="0">
                <a:latin typeface="Calibri"/>
                <a:cs typeface="Calibri"/>
              </a:rPr>
              <a:t>must  </a:t>
            </a:r>
            <a:r>
              <a:rPr sz="2900" dirty="0">
                <a:latin typeface="Calibri"/>
                <a:cs typeface="Calibri"/>
              </a:rPr>
              <a:t>guide</a:t>
            </a:r>
            <a:r>
              <a:rPr sz="2900" spc="-45" dirty="0">
                <a:latin typeface="Calibri"/>
                <a:cs typeface="Calibri"/>
              </a:rPr>
              <a:t> </a:t>
            </a:r>
            <a:r>
              <a:rPr sz="2900" spc="-75" dirty="0">
                <a:latin typeface="Calibri"/>
                <a:cs typeface="Calibri"/>
              </a:rPr>
              <a:t>me.“</a:t>
            </a:r>
            <a:endParaRPr sz="2900">
              <a:latin typeface="Calibri"/>
              <a:cs typeface="Calibri"/>
            </a:endParaRPr>
          </a:p>
          <a:p>
            <a:pPr>
              <a:lnSpc>
                <a:spcPct val="100000"/>
              </a:lnSpc>
              <a:spcBef>
                <a:spcPts val="35"/>
              </a:spcBef>
            </a:pPr>
            <a:endParaRPr sz="3600">
              <a:latin typeface="Times New Roman"/>
              <a:cs typeface="Times New Roman"/>
            </a:endParaRPr>
          </a:p>
          <a:p>
            <a:pPr marL="12700" marR="5080" algn="just">
              <a:lnSpc>
                <a:spcPct val="80000"/>
              </a:lnSpc>
              <a:spcBef>
                <a:spcPts val="5"/>
              </a:spcBef>
            </a:pPr>
            <a:r>
              <a:rPr sz="2900" spc="-15" dirty="0">
                <a:latin typeface="Calibri"/>
                <a:cs typeface="Calibri"/>
              </a:rPr>
              <a:t>Elves</a:t>
            </a:r>
            <a:r>
              <a:rPr sz="2900" spc="625" dirty="0">
                <a:latin typeface="Calibri"/>
                <a:cs typeface="Calibri"/>
              </a:rPr>
              <a:t> </a:t>
            </a:r>
            <a:r>
              <a:rPr sz="2900" spc="-5" dirty="0">
                <a:latin typeface="Calibri"/>
                <a:cs typeface="Calibri"/>
              </a:rPr>
              <a:t>know nothing </a:t>
            </a:r>
            <a:r>
              <a:rPr sz="2900" dirty="0">
                <a:latin typeface="Calibri"/>
                <a:cs typeface="Calibri"/>
              </a:rPr>
              <a:t>of </a:t>
            </a:r>
            <a:r>
              <a:rPr sz="2900" spc="-5" dirty="0">
                <a:latin typeface="Calibri"/>
                <a:cs typeface="Calibri"/>
              </a:rPr>
              <a:t>human  </a:t>
            </a:r>
            <a:r>
              <a:rPr sz="2900" spc="-35" dirty="0">
                <a:latin typeface="Calibri"/>
                <a:cs typeface="Calibri"/>
              </a:rPr>
              <a:t>history, </a:t>
            </a:r>
            <a:r>
              <a:rPr sz="2900" spc="-20" dirty="0">
                <a:latin typeface="Calibri"/>
                <a:cs typeface="Calibri"/>
              </a:rPr>
              <a:t>to </a:t>
            </a:r>
            <a:r>
              <a:rPr sz="2900" dirty="0">
                <a:latin typeface="Calibri"/>
                <a:cs typeface="Calibri"/>
              </a:rPr>
              <a:t>them it's a </a:t>
            </a:r>
            <a:r>
              <a:rPr sz="2900" spc="-45" dirty="0">
                <a:latin typeface="Calibri"/>
                <a:cs typeface="Calibri"/>
              </a:rPr>
              <a:t>mystery. </a:t>
            </a:r>
            <a:r>
              <a:rPr sz="2900" spc="-15" dirty="0">
                <a:latin typeface="Calibri"/>
                <a:cs typeface="Calibri"/>
              </a:rPr>
              <a:t>So  </a:t>
            </a:r>
            <a:r>
              <a:rPr sz="2900" spc="-5" dirty="0">
                <a:latin typeface="Calibri"/>
                <a:cs typeface="Calibri"/>
              </a:rPr>
              <a:t>the </a:t>
            </a:r>
            <a:r>
              <a:rPr sz="2900" spc="-10" dirty="0">
                <a:latin typeface="Calibri"/>
                <a:cs typeface="Calibri"/>
              </a:rPr>
              <a:t>little </a:t>
            </a:r>
            <a:r>
              <a:rPr sz="2900" spc="-50" dirty="0">
                <a:latin typeface="Calibri"/>
                <a:cs typeface="Calibri"/>
              </a:rPr>
              <a:t>elf, </a:t>
            </a:r>
            <a:r>
              <a:rPr sz="2900" spc="-10" dirty="0">
                <a:latin typeface="Calibri"/>
                <a:cs typeface="Calibri"/>
              </a:rPr>
              <a:t>already </a:t>
            </a:r>
            <a:r>
              <a:rPr sz="2900" dirty="0">
                <a:latin typeface="Calibri"/>
                <a:cs typeface="Calibri"/>
              </a:rPr>
              <a:t>a  </a:t>
            </a:r>
            <a:r>
              <a:rPr sz="2900" spc="-40" dirty="0">
                <a:latin typeface="Calibri"/>
                <a:cs typeface="Calibri"/>
              </a:rPr>
              <a:t>shouter, </a:t>
            </a:r>
            <a:r>
              <a:rPr sz="2900" spc="-10" dirty="0">
                <a:latin typeface="Calibri"/>
                <a:cs typeface="Calibri"/>
              </a:rPr>
              <a:t>just </a:t>
            </a:r>
            <a:r>
              <a:rPr sz="2900" spc="-15" dirty="0">
                <a:latin typeface="Calibri"/>
                <a:cs typeface="Calibri"/>
              </a:rPr>
              <a:t>got </a:t>
            </a:r>
            <a:r>
              <a:rPr sz="2900" spc="-5" dirty="0">
                <a:latin typeface="Calibri"/>
                <a:cs typeface="Calibri"/>
              </a:rPr>
              <a:t>louder "Go </a:t>
            </a:r>
            <a:r>
              <a:rPr sz="2900" spc="-15" dirty="0">
                <a:latin typeface="Calibri"/>
                <a:cs typeface="Calibri"/>
              </a:rPr>
              <a:t>to </a:t>
            </a:r>
            <a:r>
              <a:rPr sz="2900" spc="-5" dirty="0">
                <a:latin typeface="Calibri"/>
                <a:cs typeface="Calibri"/>
              </a:rPr>
              <a:t>the  </a:t>
            </a:r>
            <a:r>
              <a:rPr sz="2900" spc="-35" dirty="0">
                <a:latin typeface="Calibri"/>
                <a:cs typeface="Calibri"/>
              </a:rPr>
              <a:t>library, </a:t>
            </a:r>
            <a:r>
              <a:rPr sz="2900" dirty="0">
                <a:latin typeface="Calibri"/>
                <a:cs typeface="Calibri"/>
              </a:rPr>
              <a:t>I </a:t>
            </a:r>
            <a:r>
              <a:rPr sz="2900" spc="-5" dirty="0">
                <a:latin typeface="Calibri"/>
                <a:cs typeface="Calibri"/>
              </a:rPr>
              <a:t>need </a:t>
            </a:r>
            <a:r>
              <a:rPr sz="2900" spc="-10" dirty="0">
                <a:latin typeface="Calibri"/>
                <a:cs typeface="Calibri"/>
              </a:rPr>
              <a:t>books. </a:t>
            </a:r>
            <a:r>
              <a:rPr sz="2900" spc="-15" dirty="0">
                <a:latin typeface="Calibri"/>
                <a:cs typeface="Calibri"/>
              </a:rPr>
              <a:t>More </a:t>
            </a:r>
            <a:r>
              <a:rPr sz="2900" dirty="0">
                <a:latin typeface="Calibri"/>
                <a:cs typeface="Calibri"/>
              </a:rPr>
              <a:t>and  </a:t>
            </a:r>
            <a:r>
              <a:rPr sz="2900" spc="-10" dirty="0">
                <a:latin typeface="Calibri"/>
                <a:cs typeface="Calibri"/>
              </a:rPr>
              <a:t>more books. </a:t>
            </a:r>
            <a:r>
              <a:rPr sz="2900" spc="-5" dirty="0">
                <a:latin typeface="Calibri"/>
                <a:cs typeface="Calibri"/>
              </a:rPr>
              <a:t>And </a:t>
            </a:r>
            <a:r>
              <a:rPr sz="2900" spc="-15" dirty="0">
                <a:latin typeface="Calibri"/>
                <a:cs typeface="Calibri"/>
              </a:rPr>
              <a:t>you </a:t>
            </a:r>
            <a:r>
              <a:rPr sz="2900" spc="-10" dirty="0">
                <a:latin typeface="Calibri"/>
                <a:cs typeface="Calibri"/>
              </a:rPr>
              <a:t>can </a:t>
            </a:r>
            <a:r>
              <a:rPr sz="2900" spc="-5" dirty="0">
                <a:latin typeface="Calibri"/>
                <a:cs typeface="Calibri"/>
              </a:rPr>
              <a:t>help </a:t>
            </a:r>
            <a:r>
              <a:rPr sz="2900" spc="-20" dirty="0">
                <a:latin typeface="Calibri"/>
                <a:cs typeface="Calibri"/>
              </a:rPr>
              <a:t>me  </a:t>
            </a:r>
            <a:r>
              <a:rPr sz="2900" spc="-10" dirty="0">
                <a:latin typeface="Calibri"/>
                <a:cs typeface="Calibri"/>
              </a:rPr>
              <a:t>read </a:t>
            </a:r>
            <a:r>
              <a:rPr sz="2900" dirty="0">
                <a:latin typeface="Calibri"/>
                <a:cs typeface="Calibri"/>
              </a:rPr>
              <a:t>them</a:t>
            </a:r>
            <a:r>
              <a:rPr sz="2900" spc="-45" dirty="0">
                <a:latin typeface="Calibri"/>
                <a:cs typeface="Calibri"/>
              </a:rPr>
              <a:t> </a:t>
            </a:r>
            <a:r>
              <a:rPr sz="2900" spc="-5" dirty="0">
                <a:latin typeface="Calibri"/>
                <a:cs typeface="Calibri"/>
              </a:rPr>
              <a:t>too."</a:t>
            </a:r>
            <a:endParaRPr sz="2900">
              <a:latin typeface="Calibri"/>
              <a:cs typeface="Calibri"/>
            </a:endParaRPr>
          </a:p>
        </p:txBody>
      </p:sp>
      <p:sp>
        <p:nvSpPr>
          <p:cNvPr id="3" name="object 3"/>
          <p:cNvSpPr/>
          <p:nvPr/>
        </p:nvSpPr>
        <p:spPr>
          <a:xfrm>
            <a:off x="611555" y="620648"/>
            <a:ext cx="2533650" cy="18097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5187" y="4509122"/>
            <a:ext cx="2771775" cy="16478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540" y="201929"/>
            <a:ext cx="6395085" cy="1854835"/>
          </a:xfrm>
          <a:prstGeom prst="rect">
            <a:avLst/>
          </a:prstGeom>
        </p:spPr>
        <p:txBody>
          <a:bodyPr vert="horz" wrap="square" lIns="0" tIns="12700" rIns="0" bIns="0" rtlCol="0">
            <a:spAutoFit/>
          </a:bodyPr>
          <a:lstStyle/>
          <a:p>
            <a:pPr marL="12700" marR="5080" algn="just">
              <a:lnSpc>
                <a:spcPct val="100000"/>
              </a:lnSpc>
              <a:spcBef>
                <a:spcPts val="100"/>
              </a:spcBef>
            </a:pPr>
            <a:r>
              <a:rPr dirty="0"/>
              <a:t>As a </a:t>
            </a:r>
            <a:r>
              <a:rPr spc="-20" dirty="0"/>
              <a:t>matter </a:t>
            </a:r>
            <a:r>
              <a:rPr spc="-5" dirty="0"/>
              <a:t>of </a:t>
            </a:r>
            <a:r>
              <a:rPr spc="-15" dirty="0"/>
              <a:t>fact </a:t>
            </a:r>
            <a:r>
              <a:rPr spc="-5" dirty="0"/>
              <a:t>every </a:t>
            </a:r>
            <a:r>
              <a:rPr spc="-20" dirty="0"/>
              <a:t>day </a:t>
            </a:r>
            <a:r>
              <a:rPr dirty="0"/>
              <a:t>in </a:t>
            </a:r>
            <a:r>
              <a:rPr spc="-5" dirty="0"/>
              <a:t>every </a:t>
            </a:r>
            <a:r>
              <a:rPr spc="-25" dirty="0"/>
              <a:t>way </a:t>
            </a:r>
            <a:r>
              <a:rPr spc="-10" dirty="0"/>
              <a:t>that little  </a:t>
            </a:r>
            <a:r>
              <a:rPr dirty="0"/>
              <a:t>elf </a:t>
            </a:r>
            <a:r>
              <a:rPr spc="-10" dirty="0"/>
              <a:t>was </a:t>
            </a:r>
            <a:r>
              <a:rPr dirty="0"/>
              <a:t>a </a:t>
            </a:r>
            <a:r>
              <a:rPr spc="-5" dirty="0"/>
              <a:t>nag! </a:t>
            </a:r>
            <a:r>
              <a:rPr spc="-15" dirty="0"/>
              <a:t>Patrick was </a:t>
            </a:r>
            <a:r>
              <a:rPr spc="-10" dirty="0"/>
              <a:t>working harder </a:t>
            </a:r>
            <a:r>
              <a:rPr dirty="0"/>
              <a:t>than </a:t>
            </a:r>
            <a:r>
              <a:rPr spc="-15" dirty="0"/>
              <a:t>ever  </a:t>
            </a:r>
            <a:r>
              <a:rPr dirty="0"/>
              <a:t>and </a:t>
            </a:r>
            <a:r>
              <a:rPr spc="-10" dirty="0"/>
              <a:t>was </a:t>
            </a:r>
            <a:r>
              <a:rPr dirty="0"/>
              <a:t>it a </a:t>
            </a:r>
            <a:r>
              <a:rPr spc="-15" dirty="0"/>
              <a:t>drag! </a:t>
            </a:r>
            <a:r>
              <a:rPr dirty="0"/>
              <a:t>He </a:t>
            </a:r>
            <a:r>
              <a:rPr spc="-10" dirty="0"/>
              <a:t>was </a:t>
            </a:r>
            <a:r>
              <a:rPr spc="-20" dirty="0"/>
              <a:t>staying </a:t>
            </a:r>
            <a:r>
              <a:rPr spc="-5" dirty="0"/>
              <a:t>up </a:t>
            </a:r>
            <a:r>
              <a:rPr spc="-10" dirty="0"/>
              <a:t>nights, </a:t>
            </a:r>
            <a:r>
              <a:rPr spc="-5" dirty="0"/>
              <a:t>had  </a:t>
            </a:r>
            <a:r>
              <a:rPr spc="-10" dirty="0"/>
              <a:t>never </a:t>
            </a:r>
            <a:r>
              <a:rPr spc="-20" dirty="0"/>
              <a:t>felt </a:t>
            </a:r>
            <a:r>
              <a:rPr spc="-5" dirty="0"/>
              <a:t>so </a:t>
            </a:r>
            <a:r>
              <a:rPr spc="-30" dirty="0"/>
              <a:t>weary, </a:t>
            </a:r>
            <a:r>
              <a:rPr spc="-15" dirty="0"/>
              <a:t>was </a:t>
            </a:r>
            <a:r>
              <a:rPr spc="-10" dirty="0"/>
              <a:t>going </a:t>
            </a:r>
            <a:r>
              <a:rPr spc="-15" dirty="0"/>
              <a:t>to </a:t>
            </a:r>
            <a:r>
              <a:rPr spc="-5" dirty="0"/>
              <a:t>school </a:t>
            </a:r>
            <a:r>
              <a:rPr dirty="0"/>
              <a:t>with </a:t>
            </a:r>
            <a:r>
              <a:rPr spc="-5" dirty="0"/>
              <a:t>his  </a:t>
            </a:r>
            <a:r>
              <a:rPr spc="-10" dirty="0"/>
              <a:t>eyes </a:t>
            </a:r>
            <a:r>
              <a:rPr spc="-20" dirty="0"/>
              <a:t>puffed </a:t>
            </a:r>
            <a:r>
              <a:rPr dirty="0"/>
              <a:t>and</a:t>
            </a:r>
            <a:r>
              <a:rPr spc="5" dirty="0"/>
              <a:t> </a:t>
            </a:r>
            <a:r>
              <a:rPr spc="-25" dirty="0"/>
              <a:t>bleary.</a:t>
            </a:r>
          </a:p>
        </p:txBody>
      </p:sp>
      <p:sp>
        <p:nvSpPr>
          <p:cNvPr id="3" name="object 3"/>
          <p:cNvSpPr txBox="1"/>
          <p:nvPr/>
        </p:nvSpPr>
        <p:spPr>
          <a:xfrm>
            <a:off x="618540" y="3860114"/>
            <a:ext cx="6395720" cy="112331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Finally the </a:t>
            </a:r>
            <a:r>
              <a:rPr sz="2400" spc="-15" dirty="0">
                <a:latin typeface="Calibri"/>
                <a:cs typeface="Calibri"/>
              </a:rPr>
              <a:t>last </a:t>
            </a:r>
            <a:r>
              <a:rPr sz="2400" spc="-20" dirty="0">
                <a:latin typeface="Calibri"/>
                <a:cs typeface="Calibri"/>
              </a:rPr>
              <a:t>day </a:t>
            </a:r>
            <a:r>
              <a:rPr sz="2400" spc="-5" dirty="0">
                <a:latin typeface="Calibri"/>
                <a:cs typeface="Calibri"/>
              </a:rPr>
              <a:t>of </a:t>
            </a:r>
            <a:r>
              <a:rPr sz="2400" spc="-10" dirty="0">
                <a:latin typeface="Calibri"/>
                <a:cs typeface="Calibri"/>
              </a:rPr>
              <a:t>school </a:t>
            </a:r>
            <a:r>
              <a:rPr sz="2400" spc="-5" dirty="0">
                <a:latin typeface="Calibri"/>
                <a:cs typeface="Calibri"/>
              </a:rPr>
              <a:t>arrived </a:t>
            </a:r>
            <a:r>
              <a:rPr sz="2400" dirty="0">
                <a:latin typeface="Calibri"/>
                <a:cs typeface="Calibri"/>
              </a:rPr>
              <a:t>and </a:t>
            </a:r>
            <a:r>
              <a:rPr sz="2400" spc="-5" dirty="0">
                <a:latin typeface="Calibri"/>
                <a:cs typeface="Calibri"/>
              </a:rPr>
              <a:t>the </a:t>
            </a:r>
            <a:r>
              <a:rPr sz="2400" dirty="0">
                <a:latin typeface="Calibri"/>
                <a:cs typeface="Calibri"/>
              </a:rPr>
              <a:t>elf </a:t>
            </a:r>
            <a:r>
              <a:rPr sz="2400" spc="-10" dirty="0">
                <a:latin typeface="Calibri"/>
                <a:cs typeface="Calibri"/>
              </a:rPr>
              <a:t>was  free </a:t>
            </a:r>
            <a:r>
              <a:rPr sz="2400" spc="-15" dirty="0">
                <a:latin typeface="Calibri"/>
                <a:cs typeface="Calibri"/>
              </a:rPr>
              <a:t>to </a:t>
            </a:r>
            <a:r>
              <a:rPr sz="2400" spc="-10" dirty="0">
                <a:latin typeface="Calibri"/>
                <a:cs typeface="Calibri"/>
              </a:rPr>
              <a:t>go. </a:t>
            </a:r>
            <a:r>
              <a:rPr sz="2400" dirty="0">
                <a:latin typeface="Calibri"/>
                <a:cs typeface="Calibri"/>
              </a:rPr>
              <a:t>As </a:t>
            </a:r>
            <a:r>
              <a:rPr sz="2400" spc="-20" dirty="0">
                <a:latin typeface="Calibri"/>
                <a:cs typeface="Calibri"/>
              </a:rPr>
              <a:t>for </a:t>
            </a:r>
            <a:r>
              <a:rPr sz="2400" spc="-10" dirty="0">
                <a:latin typeface="Calibri"/>
                <a:cs typeface="Calibri"/>
              </a:rPr>
              <a:t>homework, there was </a:t>
            </a:r>
            <a:r>
              <a:rPr sz="2400" spc="-5" dirty="0">
                <a:latin typeface="Calibri"/>
                <a:cs typeface="Calibri"/>
              </a:rPr>
              <a:t>no </a:t>
            </a:r>
            <a:r>
              <a:rPr sz="2400" spc="-10" dirty="0">
                <a:latin typeface="Calibri"/>
                <a:cs typeface="Calibri"/>
              </a:rPr>
              <a:t>more, </a:t>
            </a:r>
            <a:r>
              <a:rPr sz="2400" spc="-5" dirty="0">
                <a:latin typeface="Calibri"/>
                <a:cs typeface="Calibri"/>
              </a:rPr>
              <a:t>so  he quietly </a:t>
            </a:r>
            <a:r>
              <a:rPr sz="2400" dirty="0">
                <a:latin typeface="Calibri"/>
                <a:cs typeface="Calibri"/>
              </a:rPr>
              <a:t>and </a:t>
            </a:r>
            <a:r>
              <a:rPr sz="2400" spc="-5" dirty="0">
                <a:latin typeface="Calibri"/>
                <a:cs typeface="Calibri"/>
              </a:rPr>
              <a:t>slyly slipped out </a:t>
            </a:r>
            <a:r>
              <a:rPr sz="2400" dirty="0">
                <a:latin typeface="Calibri"/>
                <a:cs typeface="Calibri"/>
              </a:rPr>
              <a:t>the </a:t>
            </a:r>
            <a:r>
              <a:rPr sz="2400" spc="-5" dirty="0">
                <a:latin typeface="Calibri"/>
                <a:cs typeface="Calibri"/>
              </a:rPr>
              <a:t>back</a:t>
            </a:r>
            <a:r>
              <a:rPr sz="2400" spc="-45" dirty="0">
                <a:latin typeface="Calibri"/>
                <a:cs typeface="Calibri"/>
              </a:rPr>
              <a:t> </a:t>
            </a:r>
            <a:r>
              <a:rPr sz="2400" spc="-55" dirty="0">
                <a:latin typeface="Calibri"/>
                <a:cs typeface="Calibri"/>
              </a:rPr>
              <a:t>door.</a:t>
            </a:r>
            <a:endParaRPr sz="2400">
              <a:latin typeface="Calibri"/>
              <a:cs typeface="Calibri"/>
            </a:endParaRPr>
          </a:p>
        </p:txBody>
      </p:sp>
      <p:sp>
        <p:nvSpPr>
          <p:cNvPr id="4" name="object 4"/>
          <p:cNvSpPr/>
          <p:nvPr/>
        </p:nvSpPr>
        <p:spPr>
          <a:xfrm>
            <a:off x="3563873" y="1844801"/>
            <a:ext cx="1362075" cy="1905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303" y="3875023"/>
            <a:ext cx="7992109" cy="1854835"/>
          </a:xfrm>
          <a:prstGeom prst="rect">
            <a:avLst/>
          </a:prstGeom>
        </p:spPr>
        <p:txBody>
          <a:bodyPr vert="horz" wrap="square" lIns="0" tIns="12700" rIns="0" bIns="0" rtlCol="0">
            <a:spAutoFit/>
          </a:bodyPr>
          <a:lstStyle/>
          <a:p>
            <a:pPr marL="12700" marR="5080" algn="just">
              <a:lnSpc>
                <a:spcPct val="100000"/>
              </a:lnSpc>
              <a:spcBef>
                <a:spcPts val="100"/>
              </a:spcBef>
            </a:pPr>
            <a:r>
              <a:rPr sz="2400" spc="-15" dirty="0">
                <a:latin typeface="Calibri"/>
                <a:cs typeface="Calibri"/>
              </a:rPr>
              <a:t>Patrick </a:t>
            </a:r>
            <a:r>
              <a:rPr sz="2400" spc="-10" dirty="0">
                <a:latin typeface="Calibri"/>
                <a:cs typeface="Calibri"/>
              </a:rPr>
              <a:t>got </a:t>
            </a:r>
            <a:r>
              <a:rPr sz="2400" spc="-5" dirty="0">
                <a:latin typeface="Calibri"/>
                <a:cs typeface="Calibri"/>
              </a:rPr>
              <a:t>his A's; his </a:t>
            </a:r>
            <a:r>
              <a:rPr sz="2400" spc="-10" dirty="0">
                <a:latin typeface="Calibri"/>
                <a:cs typeface="Calibri"/>
              </a:rPr>
              <a:t>classmates </a:t>
            </a:r>
            <a:r>
              <a:rPr sz="2400" spc="-15" dirty="0">
                <a:latin typeface="Calibri"/>
                <a:cs typeface="Calibri"/>
              </a:rPr>
              <a:t>were </a:t>
            </a:r>
            <a:r>
              <a:rPr sz="2400" spc="-10" dirty="0">
                <a:latin typeface="Calibri"/>
                <a:cs typeface="Calibri"/>
              </a:rPr>
              <a:t>amazed; </a:t>
            </a:r>
            <a:r>
              <a:rPr sz="2400" spc="-5" dirty="0">
                <a:latin typeface="Calibri"/>
                <a:cs typeface="Calibri"/>
              </a:rPr>
              <a:t>his </a:t>
            </a:r>
            <a:r>
              <a:rPr sz="2400" spc="-10" dirty="0">
                <a:latin typeface="Calibri"/>
                <a:cs typeface="Calibri"/>
              </a:rPr>
              <a:t>teachers  </a:t>
            </a:r>
            <a:r>
              <a:rPr sz="2400" spc="-5" dirty="0">
                <a:latin typeface="Calibri"/>
                <a:cs typeface="Calibri"/>
              </a:rPr>
              <a:t>smiled </a:t>
            </a:r>
            <a:r>
              <a:rPr sz="2400" dirty="0">
                <a:latin typeface="Calibri"/>
                <a:cs typeface="Calibri"/>
              </a:rPr>
              <a:t>and </a:t>
            </a:r>
            <a:r>
              <a:rPr sz="2400" spc="-15" dirty="0">
                <a:latin typeface="Calibri"/>
                <a:cs typeface="Calibri"/>
              </a:rPr>
              <a:t>were </a:t>
            </a:r>
            <a:r>
              <a:rPr sz="2400" spc="-5" dirty="0">
                <a:latin typeface="Calibri"/>
                <a:cs typeface="Calibri"/>
              </a:rPr>
              <a:t>full of </a:t>
            </a:r>
            <a:r>
              <a:rPr sz="2400" spc="-10" dirty="0">
                <a:latin typeface="Calibri"/>
                <a:cs typeface="Calibri"/>
              </a:rPr>
              <a:t>praise. </a:t>
            </a:r>
            <a:r>
              <a:rPr sz="2400" dirty="0">
                <a:latin typeface="Calibri"/>
                <a:cs typeface="Calibri"/>
              </a:rPr>
              <a:t>And </a:t>
            </a:r>
            <a:r>
              <a:rPr sz="2400" spc="-5" dirty="0">
                <a:latin typeface="Calibri"/>
                <a:cs typeface="Calibri"/>
              </a:rPr>
              <a:t>his </a:t>
            </a:r>
            <a:r>
              <a:rPr sz="2400" spc="-10" dirty="0">
                <a:latin typeface="Calibri"/>
                <a:cs typeface="Calibri"/>
              </a:rPr>
              <a:t>parents? They wondered  what </a:t>
            </a:r>
            <a:r>
              <a:rPr sz="2400" spc="-5" dirty="0">
                <a:latin typeface="Calibri"/>
                <a:cs typeface="Calibri"/>
              </a:rPr>
              <a:t>had happened </a:t>
            </a:r>
            <a:r>
              <a:rPr sz="2400" spc="-15" dirty="0">
                <a:latin typeface="Calibri"/>
                <a:cs typeface="Calibri"/>
              </a:rPr>
              <a:t>to Patrick. </a:t>
            </a:r>
            <a:r>
              <a:rPr sz="2400" dirty="0">
                <a:latin typeface="Calibri"/>
                <a:cs typeface="Calibri"/>
              </a:rPr>
              <a:t>He </a:t>
            </a:r>
            <a:r>
              <a:rPr sz="2400" spc="-10" dirty="0">
                <a:latin typeface="Calibri"/>
                <a:cs typeface="Calibri"/>
              </a:rPr>
              <a:t>was now the </a:t>
            </a:r>
            <a:r>
              <a:rPr sz="2400" dirty="0">
                <a:latin typeface="Calibri"/>
                <a:cs typeface="Calibri"/>
              </a:rPr>
              <a:t>model </a:t>
            </a:r>
            <a:r>
              <a:rPr sz="2400" spc="-5" dirty="0">
                <a:latin typeface="Calibri"/>
                <a:cs typeface="Calibri"/>
              </a:rPr>
              <a:t>kid.  Cleaned his </a:t>
            </a:r>
            <a:r>
              <a:rPr sz="2400" spc="-15" dirty="0">
                <a:latin typeface="Calibri"/>
                <a:cs typeface="Calibri"/>
              </a:rPr>
              <a:t>room, </a:t>
            </a:r>
            <a:r>
              <a:rPr sz="2400" spc="-5" dirty="0">
                <a:latin typeface="Calibri"/>
                <a:cs typeface="Calibri"/>
              </a:rPr>
              <a:t>did his chores, </a:t>
            </a:r>
            <a:r>
              <a:rPr sz="2400" spc="-10" dirty="0">
                <a:latin typeface="Calibri"/>
                <a:cs typeface="Calibri"/>
              </a:rPr>
              <a:t>was </a:t>
            </a:r>
            <a:r>
              <a:rPr sz="2400" dirty="0">
                <a:latin typeface="Calibri"/>
                <a:cs typeface="Calibri"/>
              </a:rPr>
              <a:t>cheerful, </a:t>
            </a:r>
            <a:r>
              <a:rPr sz="2400" spc="-10" dirty="0">
                <a:latin typeface="Calibri"/>
                <a:cs typeface="Calibri"/>
              </a:rPr>
              <a:t>never </a:t>
            </a:r>
            <a:r>
              <a:rPr sz="2400" dirty="0">
                <a:latin typeface="Calibri"/>
                <a:cs typeface="Calibri"/>
              </a:rPr>
              <a:t>rude, </a:t>
            </a:r>
            <a:r>
              <a:rPr sz="2400" spc="-20" dirty="0">
                <a:latin typeface="Calibri"/>
                <a:cs typeface="Calibri"/>
              </a:rPr>
              <a:t>like  </a:t>
            </a:r>
            <a:r>
              <a:rPr sz="2400" spc="-5" dirty="0">
                <a:latin typeface="Calibri"/>
                <a:cs typeface="Calibri"/>
              </a:rPr>
              <a:t>he had developed </a:t>
            </a:r>
            <a:r>
              <a:rPr sz="2400" dirty="0">
                <a:latin typeface="Calibri"/>
                <a:cs typeface="Calibri"/>
              </a:rPr>
              <a:t>a whole </a:t>
            </a:r>
            <a:r>
              <a:rPr sz="2400" spc="-5" dirty="0">
                <a:latin typeface="Calibri"/>
                <a:cs typeface="Calibri"/>
              </a:rPr>
              <a:t>new</a:t>
            </a:r>
            <a:r>
              <a:rPr sz="2400" spc="-20" dirty="0">
                <a:latin typeface="Calibri"/>
                <a:cs typeface="Calibri"/>
              </a:rPr>
              <a:t> </a:t>
            </a:r>
            <a:r>
              <a:rPr sz="2400" spc="-10" dirty="0">
                <a:latin typeface="Calibri"/>
                <a:cs typeface="Calibri"/>
              </a:rPr>
              <a:t>attitude.</a:t>
            </a:r>
            <a:endParaRPr sz="2400">
              <a:latin typeface="Calibri"/>
              <a:cs typeface="Calibri"/>
            </a:endParaRPr>
          </a:p>
        </p:txBody>
      </p:sp>
      <p:sp>
        <p:nvSpPr>
          <p:cNvPr id="3" name="object 3"/>
          <p:cNvSpPr/>
          <p:nvPr/>
        </p:nvSpPr>
        <p:spPr>
          <a:xfrm>
            <a:off x="611555" y="777620"/>
            <a:ext cx="3600450" cy="273634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08116" y="855472"/>
            <a:ext cx="2808350" cy="265849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473" y="571957"/>
            <a:ext cx="8064500" cy="1123315"/>
          </a:xfrm>
          <a:prstGeom prst="rect">
            <a:avLst/>
          </a:prstGeom>
        </p:spPr>
        <p:txBody>
          <a:bodyPr vert="horz" wrap="square" lIns="0" tIns="12700" rIns="0" bIns="0" rtlCol="0">
            <a:spAutoFit/>
          </a:bodyPr>
          <a:lstStyle/>
          <a:p>
            <a:pPr marL="12700" marR="5080" algn="just">
              <a:lnSpc>
                <a:spcPct val="100000"/>
              </a:lnSpc>
              <a:spcBef>
                <a:spcPts val="100"/>
              </a:spcBef>
            </a:pPr>
            <a:r>
              <a:rPr spc="-65" dirty="0"/>
              <a:t>You </a:t>
            </a:r>
            <a:r>
              <a:rPr spc="-5" dirty="0"/>
              <a:t>see, </a:t>
            </a:r>
            <a:r>
              <a:rPr dirty="0"/>
              <a:t>in </a:t>
            </a:r>
            <a:r>
              <a:rPr spc="-5" dirty="0"/>
              <a:t>the </a:t>
            </a:r>
            <a:r>
              <a:rPr dirty="0"/>
              <a:t>end </a:t>
            </a:r>
            <a:r>
              <a:rPr spc="-15" dirty="0"/>
              <a:t>Patrick </a:t>
            </a:r>
            <a:r>
              <a:rPr spc="-10" dirty="0"/>
              <a:t>still thought </a:t>
            </a:r>
            <a:r>
              <a:rPr spc="-5" dirty="0"/>
              <a:t>he'd made </a:t>
            </a:r>
            <a:r>
              <a:rPr spc="-10" dirty="0"/>
              <a:t>that </a:t>
            </a:r>
            <a:r>
              <a:rPr spc="-15" dirty="0"/>
              <a:t>tiny </a:t>
            </a:r>
            <a:r>
              <a:rPr dirty="0"/>
              <a:t>man  </a:t>
            </a:r>
            <a:r>
              <a:rPr spc="-5" dirty="0"/>
              <a:t>do </a:t>
            </a:r>
            <a:r>
              <a:rPr dirty="0"/>
              <a:t>all </a:t>
            </a:r>
            <a:r>
              <a:rPr spc="-5" dirty="0"/>
              <a:t>his </a:t>
            </a:r>
            <a:r>
              <a:rPr spc="-10" dirty="0"/>
              <a:t>homework. </a:t>
            </a:r>
            <a:r>
              <a:rPr spc="-5" dirty="0"/>
              <a:t>But I'll </a:t>
            </a:r>
            <a:r>
              <a:rPr spc="-10" dirty="0"/>
              <a:t>share </a:t>
            </a:r>
            <a:r>
              <a:rPr dirty="0"/>
              <a:t>a </a:t>
            </a:r>
            <a:r>
              <a:rPr spc="-10" dirty="0"/>
              <a:t>secret, just </a:t>
            </a:r>
            <a:r>
              <a:rPr spc="-5" dirty="0"/>
              <a:t>between </a:t>
            </a:r>
            <a:r>
              <a:rPr spc="-15" dirty="0"/>
              <a:t>you </a:t>
            </a:r>
            <a:r>
              <a:rPr dirty="0"/>
              <a:t>and  me. </a:t>
            </a:r>
            <a:r>
              <a:rPr spc="-5" dirty="0"/>
              <a:t>It wasn't </a:t>
            </a:r>
            <a:r>
              <a:rPr dirty="0"/>
              <a:t>the elf; </a:t>
            </a:r>
            <a:r>
              <a:rPr spc="-15" dirty="0"/>
              <a:t>Patrick </a:t>
            </a:r>
            <a:r>
              <a:rPr spc="-5" dirty="0"/>
              <a:t>had done </a:t>
            </a:r>
            <a:r>
              <a:rPr dirty="0"/>
              <a:t>it</a:t>
            </a:r>
            <a:r>
              <a:rPr spc="-90" dirty="0"/>
              <a:t> </a:t>
            </a:r>
            <a:r>
              <a:rPr spc="-5" dirty="0"/>
              <a:t>himself!</a:t>
            </a:r>
          </a:p>
        </p:txBody>
      </p:sp>
      <p:sp>
        <p:nvSpPr>
          <p:cNvPr id="3" name="object 3"/>
          <p:cNvSpPr/>
          <p:nvPr/>
        </p:nvSpPr>
        <p:spPr>
          <a:xfrm>
            <a:off x="3068701" y="2849498"/>
            <a:ext cx="3005074" cy="11588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76727" y="3140964"/>
            <a:ext cx="3589020" cy="21808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457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65947" cy="615553"/>
          </a:xfrm>
        </p:spPr>
        <p:txBody>
          <a:bodyPr/>
          <a:lstStyle/>
          <a:p>
            <a:pPr algn="ctr"/>
            <a:r>
              <a:rPr lang="en-US" sz="4000" b="1" dirty="0" smtClean="0">
                <a:solidFill>
                  <a:srgbClr val="FF0000"/>
                </a:solidFill>
              </a:rPr>
              <a:t>Important Characters</a:t>
            </a:r>
            <a:endParaRPr lang="en-US" sz="4000" b="1" dirty="0">
              <a:solidFill>
                <a:srgbClr val="FF0000"/>
              </a:solidFill>
            </a:endParaRPr>
          </a:p>
        </p:txBody>
      </p:sp>
      <p:sp>
        <p:nvSpPr>
          <p:cNvPr id="3" name="Text Placeholder 2"/>
          <p:cNvSpPr>
            <a:spLocks noGrp="1"/>
          </p:cNvSpPr>
          <p:nvPr>
            <p:ph type="body" idx="1"/>
          </p:nvPr>
        </p:nvSpPr>
        <p:spPr>
          <a:xfrm>
            <a:off x="152401" y="1371600"/>
            <a:ext cx="8839200" cy="4942250"/>
          </a:xfrm>
        </p:spPr>
        <p:txBody>
          <a:bodyPr/>
          <a:lstStyle/>
          <a:p>
            <a:pPr algn="ctr">
              <a:lnSpc>
                <a:spcPct val="300000"/>
              </a:lnSpc>
            </a:pPr>
            <a:r>
              <a:rPr lang="en-US" sz="2800" b="1" dirty="0" smtClean="0">
                <a:solidFill>
                  <a:srgbClr val="002060"/>
                </a:solidFill>
              </a:rPr>
              <a:t>Patrick</a:t>
            </a:r>
          </a:p>
          <a:p>
            <a:pPr algn="ctr">
              <a:lnSpc>
                <a:spcPct val="300000"/>
              </a:lnSpc>
            </a:pPr>
            <a:r>
              <a:rPr lang="en-US" sz="2800" b="1" dirty="0" smtClean="0">
                <a:solidFill>
                  <a:srgbClr val="002060"/>
                </a:solidFill>
              </a:rPr>
              <a:t>Teacher</a:t>
            </a:r>
          </a:p>
          <a:p>
            <a:pPr algn="ctr">
              <a:lnSpc>
                <a:spcPct val="300000"/>
              </a:lnSpc>
            </a:pPr>
            <a:r>
              <a:rPr lang="en-US" sz="2800" b="1" dirty="0" smtClean="0">
                <a:solidFill>
                  <a:srgbClr val="002060"/>
                </a:solidFill>
              </a:rPr>
              <a:t>Cat</a:t>
            </a:r>
          </a:p>
          <a:p>
            <a:pPr algn="ctr">
              <a:lnSpc>
                <a:spcPct val="300000"/>
              </a:lnSpc>
            </a:pPr>
            <a:r>
              <a:rPr lang="en-US" sz="2800" b="1" dirty="0" smtClean="0">
                <a:solidFill>
                  <a:srgbClr val="002060"/>
                </a:solidFill>
              </a:rPr>
              <a:t>Elf</a:t>
            </a:r>
            <a:endParaRPr lang="en-US" sz="2800" b="1" dirty="0">
              <a:solidFill>
                <a:srgbClr val="002060"/>
              </a:solidFill>
            </a:endParaRPr>
          </a:p>
        </p:txBody>
      </p:sp>
    </p:spTree>
    <p:extLst>
      <p:ext uri="{BB962C8B-B14F-4D97-AF65-F5344CB8AC3E}">
        <p14:creationId xmlns:p14="http://schemas.microsoft.com/office/powerpoint/2010/main" val="228001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84"/>
            <a:ext cx="8365947" cy="615553"/>
          </a:xfrm>
        </p:spPr>
        <p:txBody>
          <a:bodyPr/>
          <a:lstStyle/>
          <a:p>
            <a:pPr algn="ctr"/>
            <a:r>
              <a:rPr lang="en-US" sz="4000" b="1" dirty="0" smtClean="0">
                <a:solidFill>
                  <a:srgbClr val="FF0000"/>
                </a:solidFill>
              </a:rPr>
              <a:t>Introduction</a:t>
            </a:r>
            <a:endParaRPr lang="en-US" sz="4000" b="1" dirty="0">
              <a:solidFill>
                <a:srgbClr val="FF0000"/>
              </a:solidFill>
            </a:endParaRPr>
          </a:p>
        </p:txBody>
      </p:sp>
      <p:sp>
        <p:nvSpPr>
          <p:cNvPr id="3" name="Text Placeholder 2"/>
          <p:cNvSpPr>
            <a:spLocks noGrp="1"/>
          </p:cNvSpPr>
          <p:nvPr>
            <p:ph type="body" idx="1"/>
          </p:nvPr>
        </p:nvSpPr>
        <p:spPr>
          <a:xfrm>
            <a:off x="0" y="838201"/>
            <a:ext cx="9144000" cy="2286000"/>
          </a:xfrm>
        </p:spPr>
        <p:txBody>
          <a:bodyPr/>
          <a:lstStyle/>
          <a:p>
            <a:pPr algn="just">
              <a:lnSpc>
                <a:spcPct val="150000"/>
              </a:lnSpc>
            </a:pPr>
            <a:r>
              <a:rPr lang="en-US" sz="2400" dirty="0" smtClean="0"/>
              <a:t>‘Who did Patrick’s Homework</a:t>
            </a:r>
            <a:r>
              <a:rPr lang="en-US" sz="2400" dirty="0" smtClean="0"/>
              <a:t>?’ is </a:t>
            </a:r>
            <a:r>
              <a:rPr lang="en-US" sz="2400" dirty="0" smtClean="0"/>
              <a:t>a </a:t>
            </a:r>
            <a:r>
              <a:rPr lang="en-US" sz="2400" dirty="0"/>
              <a:t>wonderful story </a:t>
            </a:r>
            <a:r>
              <a:rPr lang="en-US" sz="2400" dirty="0" smtClean="0"/>
              <a:t>about a </a:t>
            </a:r>
            <a:r>
              <a:rPr lang="en-US" sz="2400" dirty="0"/>
              <a:t>boy </a:t>
            </a:r>
            <a:r>
              <a:rPr lang="en-US" sz="2400" dirty="0" smtClean="0"/>
              <a:t>named  Patrick </a:t>
            </a:r>
            <a:r>
              <a:rPr lang="en-US" sz="2400" dirty="0"/>
              <a:t>who gets inspired and feels </a:t>
            </a:r>
            <a:r>
              <a:rPr lang="en-US" sz="2400" dirty="0" smtClean="0"/>
              <a:t>motivated </a:t>
            </a:r>
            <a:r>
              <a:rPr lang="en-US" sz="2400" dirty="0"/>
              <a:t>to work hard by an imaginary elf (a supernatural being). He is not only able to complete his work </a:t>
            </a:r>
            <a:r>
              <a:rPr lang="en-US" sz="2400" dirty="0" smtClean="0"/>
              <a:t>but also  </a:t>
            </a:r>
            <a:r>
              <a:rPr lang="en-US" sz="2400" dirty="0"/>
              <a:t>scores high grades. This story conveys </a:t>
            </a:r>
            <a:r>
              <a:rPr lang="en-US" sz="2400" dirty="0" smtClean="0"/>
              <a:t> the </a:t>
            </a:r>
            <a:r>
              <a:rPr lang="en-US" sz="2400" dirty="0"/>
              <a:t>message that </a:t>
            </a:r>
            <a:r>
              <a:rPr lang="en-US" sz="2400" dirty="0" smtClean="0"/>
              <a:t>‘ Self </a:t>
            </a:r>
            <a:r>
              <a:rPr lang="en-US" sz="2400" dirty="0"/>
              <a:t>help </a:t>
            </a:r>
            <a:r>
              <a:rPr lang="en-US" sz="2400" dirty="0" smtClean="0"/>
              <a:t>works wonders.’</a:t>
            </a:r>
          </a:p>
          <a:p>
            <a:pPr algn="just">
              <a:lnSpc>
                <a:spcPct val="200000"/>
              </a:lnSpc>
            </a:pP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3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7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399" y="5076063"/>
            <a:ext cx="9144000" cy="1816395"/>
          </a:xfrm>
          <a:prstGeom prst="rect">
            <a:avLst/>
          </a:prstGeom>
        </p:spPr>
        <p:txBody>
          <a:bodyPr vert="horz" wrap="square" lIns="0" tIns="175895" rIns="0" bIns="0" rtlCol="0">
            <a:spAutoFit/>
          </a:bodyPr>
          <a:lstStyle/>
          <a:p>
            <a:pPr marL="135890" algn="ctr">
              <a:lnSpc>
                <a:spcPct val="100000"/>
              </a:lnSpc>
              <a:spcBef>
                <a:spcPts val="1385"/>
              </a:spcBef>
            </a:pPr>
            <a:endParaRPr lang="en-US" sz="2000" spc="-5" dirty="0" smtClean="0">
              <a:latin typeface="Times New Roman"/>
              <a:cs typeface="Times New Roman"/>
            </a:endParaRPr>
          </a:p>
          <a:p>
            <a:pPr marL="135890" algn="ctr">
              <a:spcBef>
                <a:spcPts val="1385"/>
              </a:spcBef>
            </a:pPr>
            <a:r>
              <a:rPr sz="3600" spc="-5" dirty="0" smtClean="0">
                <a:latin typeface="Times New Roman"/>
                <a:cs typeface="Times New Roman"/>
              </a:rPr>
              <a:t>ELF</a:t>
            </a:r>
            <a:endParaRPr sz="3600" dirty="0">
              <a:latin typeface="Times New Roman"/>
              <a:cs typeface="Times New Roman"/>
            </a:endParaRPr>
          </a:p>
          <a:p>
            <a:pPr marL="12700" marR="5080" indent="69850" algn="ctr">
              <a:spcBef>
                <a:spcPts val="1355"/>
              </a:spcBef>
            </a:pPr>
            <a:r>
              <a:rPr sz="2800" dirty="0">
                <a:latin typeface="Times New Roman"/>
                <a:cs typeface="Times New Roman"/>
              </a:rPr>
              <a:t>(</a:t>
            </a:r>
            <a:r>
              <a:rPr sz="1600" b="1" dirty="0">
                <a:latin typeface="Times New Roman"/>
                <a:cs typeface="Times New Roman"/>
              </a:rPr>
              <a:t>an </a:t>
            </a:r>
            <a:r>
              <a:rPr sz="1600" b="1" spc="-5" dirty="0" smtClean="0">
                <a:latin typeface="Times New Roman"/>
                <a:cs typeface="Times New Roman"/>
                <a:hlinkClick r:id="rId2"/>
              </a:rPr>
              <a:t>imaginar</a:t>
            </a:r>
            <a:r>
              <a:rPr lang="en-US" sz="1600" b="1" spc="-5" dirty="0" smtClean="0">
                <a:latin typeface="Times New Roman"/>
                <a:cs typeface="Times New Roman"/>
                <a:hlinkClick r:id="rId2"/>
              </a:rPr>
              <a:t>y </a:t>
            </a:r>
            <a:r>
              <a:rPr sz="1600" b="1" spc="-5" dirty="0" smtClean="0">
                <a:latin typeface="Times New Roman"/>
                <a:cs typeface="Times New Roman"/>
                <a:hlinkClick r:id="rId2"/>
              </a:rPr>
              <a:t> </a:t>
            </a:r>
            <a:r>
              <a:rPr sz="1600" b="1" spc="-5" dirty="0">
                <a:latin typeface="Times New Roman"/>
                <a:cs typeface="Times New Roman"/>
              </a:rPr>
              <a:t>being, often </a:t>
            </a:r>
            <a:r>
              <a:rPr sz="1600" b="1" spc="-10" dirty="0">
                <a:latin typeface="Times New Roman"/>
                <a:cs typeface="Times New Roman"/>
              </a:rPr>
              <a:t>like </a:t>
            </a:r>
            <a:r>
              <a:rPr sz="1600" b="1" dirty="0">
                <a:latin typeface="Times New Roman"/>
                <a:cs typeface="Times New Roman"/>
              </a:rPr>
              <a:t>a </a:t>
            </a:r>
            <a:r>
              <a:rPr sz="1600" b="1" spc="-5" dirty="0">
                <a:latin typeface="Times New Roman"/>
                <a:cs typeface="Times New Roman"/>
                <a:hlinkClick r:id="rId3"/>
              </a:rPr>
              <a:t>small </a:t>
            </a:r>
            <a:r>
              <a:rPr sz="1600" b="1" dirty="0">
                <a:latin typeface="Times New Roman"/>
                <a:cs typeface="Times New Roman"/>
                <a:hlinkClick r:id="rId4"/>
              </a:rPr>
              <a:t>person </a:t>
            </a:r>
            <a:r>
              <a:rPr sz="1600" b="1" dirty="0">
                <a:latin typeface="Times New Roman"/>
                <a:cs typeface="Times New Roman"/>
              </a:rPr>
              <a:t>with </a:t>
            </a:r>
            <a:r>
              <a:rPr sz="1600" b="1" spc="-5" dirty="0">
                <a:latin typeface="Times New Roman"/>
                <a:cs typeface="Times New Roman"/>
                <a:hlinkClick r:id="rId5"/>
              </a:rPr>
              <a:t>pointed </a:t>
            </a:r>
            <a:r>
              <a:rPr sz="1600" b="1" dirty="0">
                <a:latin typeface="Times New Roman"/>
                <a:cs typeface="Times New Roman"/>
                <a:hlinkClick r:id="rId6"/>
              </a:rPr>
              <a:t>ears</a:t>
            </a:r>
            <a:r>
              <a:rPr sz="1600" b="1" dirty="0">
                <a:latin typeface="Times New Roman"/>
                <a:cs typeface="Times New Roman"/>
              </a:rPr>
              <a:t>,  in </a:t>
            </a:r>
            <a:r>
              <a:rPr sz="1600" b="1" spc="-5" dirty="0">
                <a:latin typeface="Times New Roman"/>
                <a:cs typeface="Times New Roman"/>
                <a:hlinkClick r:id="rId7"/>
              </a:rPr>
              <a:t>popular</a:t>
            </a:r>
            <a:r>
              <a:rPr sz="1600" b="1" spc="-10" dirty="0">
                <a:latin typeface="Times New Roman"/>
                <a:cs typeface="Times New Roman"/>
                <a:hlinkClick r:id="rId7"/>
              </a:rPr>
              <a:t> </a:t>
            </a:r>
            <a:r>
              <a:rPr sz="1600" b="1" spc="-5" dirty="0">
                <a:latin typeface="Times New Roman"/>
                <a:cs typeface="Times New Roman"/>
                <a:hlinkClick r:id="rId8"/>
              </a:rPr>
              <a:t>stories</a:t>
            </a:r>
            <a:r>
              <a:rPr sz="1200" spc="-5" dirty="0">
                <a:latin typeface="Calibri"/>
                <a:cs typeface="Calibri"/>
              </a:rPr>
              <a:t>)</a:t>
            </a:r>
            <a:endParaRPr sz="1200" dirty="0">
              <a:latin typeface="Calibri"/>
              <a:cs typeface="Calibri"/>
            </a:endParaRPr>
          </a:p>
        </p:txBody>
      </p:sp>
      <p:sp>
        <p:nvSpPr>
          <p:cNvPr id="3" name="object 3"/>
          <p:cNvSpPr/>
          <p:nvPr/>
        </p:nvSpPr>
        <p:spPr>
          <a:xfrm>
            <a:off x="0" y="0"/>
            <a:ext cx="8991600" cy="5410200"/>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3147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65947" cy="553998"/>
          </a:xfrm>
        </p:spPr>
        <p:txBody>
          <a:bodyPr/>
          <a:lstStyle/>
          <a:p>
            <a:pPr algn="ctr"/>
            <a:r>
              <a:rPr lang="en-US" sz="3600" b="1" dirty="0" smtClean="0">
                <a:solidFill>
                  <a:srgbClr val="FF0000"/>
                </a:solidFill>
              </a:rPr>
              <a:t>Summary</a:t>
            </a:r>
            <a:endParaRPr lang="en-US" sz="3600" b="1" dirty="0">
              <a:solidFill>
                <a:srgbClr val="FF0000"/>
              </a:solidFill>
            </a:endParaRPr>
          </a:p>
        </p:txBody>
      </p:sp>
      <p:sp>
        <p:nvSpPr>
          <p:cNvPr id="3" name="Text Placeholder 2"/>
          <p:cNvSpPr>
            <a:spLocks noGrp="1"/>
          </p:cNvSpPr>
          <p:nvPr>
            <p:ph type="body" idx="1"/>
          </p:nvPr>
        </p:nvSpPr>
        <p:spPr>
          <a:xfrm>
            <a:off x="1" y="838200"/>
            <a:ext cx="9143999" cy="6019800"/>
          </a:xfrm>
        </p:spPr>
        <p:txBody>
          <a:bodyPr/>
          <a:lstStyle/>
          <a:p>
            <a:pPr>
              <a:lnSpc>
                <a:spcPct val="150000"/>
              </a:lnSpc>
            </a:pPr>
            <a:r>
              <a:rPr lang="en-US" sz="2000" dirty="0">
                <a:latin typeface="Arial" pitchFamily="34" charset="0"/>
                <a:cs typeface="Arial" pitchFamily="34" charset="0"/>
              </a:rPr>
              <a:t>Patrick was an active boy who loved outdoor games like hockey and basketball. He was an enthusiastic player but somehow was not interested in studies. Because of his poor interest in </a:t>
            </a:r>
            <a:r>
              <a:rPr lang="en-US" sz="2000" dirty="0" smtClean="0">
                <a:latin typeface="Arial" pitchFamily="34" charset="0"/>
                <a:cs typeface="Arial" pitchFamily="34" charset="0"/>
              </a:rPr>
              <a:t>studies, </a:t>
            </a:r>
            <a:r>
              <a:rPr lang="en-US" sz="2000" dirty="0">
                <a:latin typeface="Arial" pitchFamily="34" charset="0"/>
                <a:cs typeface="Arial" pitchFamily="34" charset="0"/>
              </a:rPr>
              <a:t>he shirked work and was warned strictly by his teacher.</a:t>
            </a:r>
            <a:br>
              <a:rPr lang="en-US" sz="2000" dirty="0">
                <a:latin typeface="Arial" pitchFamily="34" charset="0"/>
                <a:cs typeface="Arial" pitchFamily="34" charset="0"/>
              </a:rPr>
            </a:br>
            <a:r>
              <a:rPr lang="en-US" sz="2000" dirty="0" smtClean="0">
                <a:latin typeface="Arial" pitchFamily="34" charset="0"/>
                <a:cs typeface="Arial" pitchFamily="34" charset="0"/>
              </a:rPr>
              <a:t>One </a:t>
            </a:r>
            <a:r>
              <a:rPr lang="en-US" sz="2000" dirty="0">
                <a:latin typeface="Arial" pitchFamily="34" charset="0"/>
                <a:cs typeface="Arial" pitchFamily="34" charset="0"/>
              </a:rPr>
              <a:t>day Patrick observed his cat playing with a doll. But when he looked at it closely, he found that it was a </a:t>
            </a:r>
            <a:r>
              <a:rPr lang="en-US" sz="2000" dirty="0" smtClean="0">
                <a:latin typeface="Arial" pitchFamily="34" charset="0"/>
                <a:cs typeface="Arial" pitchFamily="34" charset="0"/>
              </a:rPr>
              <a:t>small-sized man-elf </a:t>
            </a:r>
            <a:r>
              <a:rPr lang="en-US" sz="2000" dirty="0">
                <a:latin typeface="Arial" pitchFamily="34" charset="0"/>
                <a:cs typeface="Arial" pitchFamily="34" charset="0"/>
              </a:rPr>
              <a:t>(a supernatural being). He was wearing a </a:t>
            </a:r>
            <a:r>
              <a:rPr lang="en-US" sz="2000" dirty="0" smtClean="0">
                <a:latin typeface="Arial" pitchFamily="34" charset="0"/>
                <a:cs typeface="Arial" pitchFamily="34" charset="0"/>
              </a:rPr>
              <a:t>woolen </a:t>
            </a:r>
            <a:r>
              <a:rPr lang="en-US" sz="2000" dirty="0">
                <a:latin typeface="Arial" pitchFamily="34" charset="0"/>
                <a:cs typeface="Arial" pitchFamily="34" charset="0"/>
              </a:rPr>
              <a:t>shirt, a tall hat and breeches</a:t>
            </a:r>
            <a:r>
              <a:rPr lang="en-US" sz="2000" dirty="0" smtClean="0">
                <a:latin typeface="Arial" pitchFamily="34" charset="0"/>
                <a:cs typeface="Arial" pitchFamily="34" charset="0"/>
              </a:rPr>
              <a:t>. He </a:t>
            </a:r>
            <a:r>
              <a:rPr lang="en-US" sz="2000" dirty="0">
                <a:latin typeface="Arial" pitchFamily="34" charset="0"/>
                <a:cs typeface="Arial" pitchFamily="34" charset="0"/>
              </a:rPr>
              <a:t>was scared of a cat and needed help. He pleaded (requested) Patrick to save him and in return he promised to grant him a wish.</a:t>
            </a:r>
            <a:br>
              <a:rPr lang="en-US" sz="2000" dirty="0">
                <a:latin typeface="Arial" pitchFamily="34" charset="0"/>
                <a:cs typeface="Arial" pitchFamily="34" charset="0"/>
              </a:rPr>
            </a:br>
            <a:endParaRPr lang="en-US" sz="2000" dirty="0">
              <a:latin typeface="Arial" pitchFamily="34" charset="0"/>
              <a:cs typeface="Arial" pitchFamily="34" charset="0"/>
            </a:endParaRPr>
          </a:p>
          <a:p>
            <a:pPr>
              <a:lnSpc>
                <a:spcPct val="150000"/>
              </a:lnSpc>
            </a:pPr>
            <a:r>
              <a:rPr lang="en-US" sz="2000" dirty="0">
                <a:latin typeface="Arial" pitchFamily="34" charset="0"/>
                <a:cs typeface="Arial" pitchFamily="34" charset="0"/>
              </a:rPr>
              <a:t>Patrick felt happy and called himself a fortunate one. He asked the elf to do his homework in return. Though the elf was not ready for it yet, he offered to do this for him for 35 days (one semester).</a:t>
            </a:r>
          </a:p>
          <a:p>
            <a:pPr>
              <a:lnSpc>
                <a:spcPct val="15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19208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65947" cy="553998"/>
          </a:xfrm>
        </p:spPr>
        <p:txBody>
          <a:bodyPr/>
          <a:lstStyle/>
          <a:p>
            <a:pPr algn="ctr"/>
            <a:r>
              <a:rPr lang="en-US" sz="3600" b="1" dirty="0" smtClean="0">
                <a:solidFill>
                  <a:srgbClr val="FF0000"/>
                </a:solidFill>
              </a:rPr>
              <a:t>Summary </a:t>
            </a:r>
            <a:r>
              <a:rPr lang="en-US" sz="3600" b="1" dirty="0" err="1" smtClean="0">
                <a:solidFill>
                  <a:srgbClr val="FF0000"/>
                </a:solidFill>
              </a:rPr>
              <a:t>Contd</a:t>
            </a:r>
            <a:r>
              <a:rPr lang="en-US" sz="3600" b="1" dirty="0" smtClean="0">
                <a:solidFill>
                  <a:srgbClr val="FF0000"/>
                </a:solidFill>
              </a:rPr>
              <a:t>…</a:t>
            </a:r>
            <a:endParaRPr lang="en-US" sz="3600" b="1" dirty="0">
              <a:solidFill>
                <a:srgbClr val="FF0000"/>
              </a:solidFill>
            </a:endParaRPr>
          </a:p>
        </p:txBody>
      </p:sp>
      <p:sp>
        <p:nvSpPr>
          <p:cNvPr id="3" name="Text Placeholder 2"/>
          <p:cNvSpPr>
            <a:spLocks noGrp="1"/>
          </p:cNvSpPr>
          <p:nvPr>
            <p:ph type="body" idx="1"/>
          </p:nvPr>
        </p:nvSpPr>
        <p:spPr>
          <a:xfrm>
            <a:off x="152401" y="1066800"/>
            <a:ext cx="8991599" cy="5539978"/>
          </a:xfrm>
        </p:spPr>
        <p:txBody>
          <a:bodyPr/>
          <a:lstStyle/>
          <a:p>
            <a:pPr algn="just">
              <a:lnSpc>
                <a:spcPct val="150000"/>
              </a:lnSpc>
            </a:pPr>
            <a:r>
              <a:rPr lang="en-US" sz="2000" dirty="0"/>
              <a:t>However, a  problem arose when the elf told that he knew nothing of </a:t>
            </a:r>
            <a:r>
              <a:rPr lang="en-US" sz="2000" dirty="0" err="1"/>
              <a:t>maths</a:t>
            </a:r>
            <a:r>
              <a:rPr lang="en-US" sz="2000" dirty="0"/>
              <a:t> and history. He needed help to do these subjects</a:t>
            </a:r>
            <a:r>
              <a:rPr lang="en-US" sz="2000" dirty="0" smtClean="0"/>
              <a:t>. Patrick </a:t>
            </a:r>
            <a:r>
              <a:rPr lang="en-US" sz="2000" dirty="0"/>
              <a:t>agreed and brought many books to read and consult. He sat next to elf and put in a </a:t>
            </a:r>
            <a:r>
              <a:rPr lang="en-US" sz="2000" dirty="0" smtClean="0"/>
              <a:t>hard </a:t>
            </a:r>
            <a:r>
              <a:rPr lang="en-US" sz="2000" dirty="0"/>
              <a:t>to complete the work.</a:t>
            </a:r>
            <a:br>
              <a:rPr lang="en-US" sz="2000" dirty="0"/>
            </a:br>
            <a:endParaRPr lang="en-US" sz="2000" dirty="0"/>
          </a:p>
          <a:p>
            <a:pPr algn="just">
              <a:lnSpc>
                <a:spcPct val="150000"/>
              </a:lnSpc>
            </a:pPr>
            <a:r>
              <a:rPr lang="en-US" sz="2000" dirty="0"/>
              <a:t>Exactly after 35 days when the semester was over, the elf went away quietly</a:t>
            </a:r>
            <a:r>
              <a:rPr lang="en-US" sz="2000" dirty="0" smtClean="0"/>
              <a:t>. Patrick </a:t>
            </a:r>
            <a:r>
              <a:rPr lang="en-US" sz="2000" dirty="0"/>
              <a:t>scored grade ‘A’ in all the subjects</a:t>
            </a:r>
            <a:r>
              <a:rPr lang="en-US" sz="2000" dirty="0" smtClean="0"/>
              <a:t>. Everyone </a:t>
            </a:r>
            <a:r>
              <a:rPr lang="en-US" sz="2000" dirty="0"/>
              <a:t>appreciated him. He became a very different person who was hardworking, generous and an exemplary boy.</a:t>
            </a:r>
            <a:br>
              <a:rPr lang="en-US" sz="2000" dirty="0"/>
            </a:br>
            <a:endParaRPr lang="en-US" sz="2000" dirty="0" smtClean="0"/>
          </a:p>
          <a:p>
            <a:pPr algn="just">
              <a:lnSpc>
                <a:spcPct val="150000"/>
              </a:lnSpc>
            </a:pPr>
            <a:endParaRPr lang="en-US" sz="2000" dirty="0"/>
          </a:p>
          <a:p>
            <a:pPr algn="just">
              <a:lnSpc>
                <a:spcPct val="150000"/>
              </a:lnSpc>
            </a:pPr>
            <a:r>
              <a:rPr lang="en-US" sz="2000" dirty="0"/>
              <a:t>Patrick thought it is elf who helped him score high but in reality, it was Patrick himself  who did all the good and changed his score.</a:t>
            </a:r>
          </a:p>
          <a:p>
            <a:pPr algn="just">
              <a:lnSpc>
                <a:spcPct val="150000"/>
              </a:lnSpc>
            </a:pPr>
            <a:endParaRPr lang="en-US" sz="2000" dirty="0"/>
          </a:p>
        </p:txBody>
      </p:sp>
    </p:spTree>
    <p:extLst>
      <p:ext uri="{BB962C8B-B14F-4D97-AF65-F5344CB8AC3E}">
        <p14:creationId xmlns:p14="http://schemas.microsoft.com/office/powerpoint/2010/main" val="3789365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26" y="571957"/>
            <a:ext cx="8365947" cy="677108"/>
          </a:xfrm>
        </p:spPr>
        <p:txBody>
          <a:bodyPr/>
          <a:lstStyle/>
          <a:p>
            <a:pPr algn="ctr"/>
            <a:r>
              <a:rPr lang="en-US" sz="4400" b="1" dirty="0" smtClean="0">
                <a:solidFill>
                  <a:srgbClr val="FF0000"/>
                </a:solidFill>
              </a:rPr>
              <a:t>Moral of the Story</a:t>
            </a:r>
            <a:endParaRPr lang="en-US" sz="4400" b="1" dirty="0">
              <a:solidFill>
                <a:srgbClr val="FF0000"/>
              </a:solidFill>
            </a:endParaRPr>
          </a:p>
        </p:txBody>
      </p:sp>
      <p:sp>
        <p:nvSpPr>
          <p:cNvPr id="3" name="Text Placeholder 2"/>
          <p:cNvSpPr>
            <a:spLocks noGrp="1"/>
          </p:cNvSpPr>
          <p:nvPr>
            <p:ph type="body" idx="1"/>
          </p:nvPr>
        </p:nvSpPr>
        <p:spPr>
          <a:xfrm>
            <a:off x="1" y="1371601"/>
            <a:ext cx="9144000" cy="3447098"/>
          </a:xfrm>
        </p:spPr>
        <p:txBody>
          <a:bodyPr/>
          <a:lstStyle/>
          <a:p>
            <a:pPr algn="just">
              <a:lnSpc>
                <a:spcPct val="200000"/>
              </a:lnSpc>
            </a:pPr>
            <a:r>
              <a:rPr lang="en-US" sz="2800" dirty="0" smtClean="0"/>
              <a:t>The </a:t>
            </a:r>
            <a:r>
              <a:rPr lang="en-US" sz="2800" dirty="0"/>
              <a:t>moral of this story is </a:t>
            </a:r>
            <a:r>
              <a:rPr lang="en-US" sz="2800" dirty="0" smtClean="0"/>
              <a:t> </a:t>
            </a:r>
            <a:r>
              <a:rPr lang="en-US" sz="2800" b="1" i="1" dirty="0" smtClean="0"/>
              <a:t>“Hard </a:t>
            </a:r>
            <a:r>
              <a:rPr lang="en-US" sz="2800" b="1" i="1" dirty="0"/>
              <a:t>work is only</a:t>
            </a:r>
            <a:r>
              <a:rPr lang="en-US" sz="2800" i="1" dirty="0"/>
              <a:t> </a:t>
            </a:r>
            <a:r>
              <a:rPr lang="en-US" sz="2800" b="1" i="1" dirty="0"/>
              <a:t>the key to </a:t>
            </a:r>
            <a:r>
              <a:rPr lang="en-US" sz="2800" b="1" i="1" dirty="0" smtClean="0"/>
              <a:t>success”</a:t>
            </a:r>
            <a:r>
              <a:rPr lang="en-US" sz="2800" dirty="0" smtClean="0"/>
              <a:t>. </a:t>
            </a:r>
            <a:r>
              <a:rPr lang="en-US" sz="2800" dirty="0"/>
              <a:t>W</a:t>
            </a:r>
            <a:r>
              <a:rPr lang="en-US" sz="2800" dirty="0" smtClean="0"/>
              <a:t>e </a:t>
            </a:r>
            <a:r>
              <a:rPr lang="en-US" sz="2800" dirty="0"/>
              <a:t>should always do our work by </a:t>
            </a:r>
            <a:r>
              <a:rPr lang="en-US" sz="2800" dirty="0" smtClean="0"/>
              <a:t>ourselves. We should not be dependent on others for our work.  </a:t>
            </a:r>
            <a:r>
              <a:rPr lang="en-US" sz="2800" dirty="0"/>
              <a:t>Patrick learnt this value and started to do his homework.</a:t>
            </a:r>
          </a:p>
        </p:txBody>
      </p:sp>
    </p:spTree>
    <p:extLst>
      <p:ext uri="{BB962C8B-B14F-4D97-AF65-F5344CB8AC3E}">
        <p14:creationId xmlns:p14="http://schemas.microsoft.com/office/powerpoint/2010/main" val="263519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65947" cy="553998"/>
          </a:xfrm>
        </p:spPr>
        <p:txBody>
          <a:bodyPr/>
          <a:lstStyle/>
          <a:p>
            <a:pPr algn="ctr"/>
            <a:r>
              <a:rPr lang="en-US" sz="3600" b="1" dirty="0" smtClean="0">
                <a:solidFill>
                  <a:srgbClr val="FF0000"/>
                </a:solidFill>
              </a:rPr>
              <a:t>WORDS MEANING</a:t>
            </a:r>
            <a:endParaRPr lang="en-US" sz="3600" b="1" dirty="0">
              <a:solidFill>
                <a:srgbClr val="FF0000"/>
              </a:solidFill>
            </a:endParaRPr>
          </a:p>
        </p:txBody>
      </p:sp>
      <p:sp>
        <p:nvSpPr>
          <p:cNvPr id="3" name="Text Placeholder 2"/>
          <p:cNvSpPr>
            <a:spLocks noGrp="1"/>
          </p:cNvSpPr>
          <p:nvPr>
            <p:ph type="body" idx="1"/>
          </p:nvPr>
        </p:nvSpPr>
        <p:spPr>
          <a:xfrm>
            <a:off x="457200" y="990600"/>
            <a:ext cx="8686800" cy="5486399"/>
          </a:xfrm>
        </p:spPr>
        <p:txBody>
          <a:bodyPr/>
          <a:lstStyle/>
          <a:p>
            <a:pPr>
              <a:lnSpc>
                <a:spcPct val="200000"/>
              </a:lnSpc>
            </a:pPr>
            <a:r>
              <a:rPr lang="en-US" sz="2000" dirty="0"/>
              <a:t>Nintendo: </a:t>
            </a:r>
            <a:r>
              <a:rPr lang="en-US" sz="2000" dirty="0" smtClean="0"/>
              <a:t>a	 </a:t>
            </a:r>
            <a:r>
              <a:rPr lang="en-US" sz="2000" dirty="0"/>
              <a:t>video game</a:t>
            </a:r>
            <a:br>
              <a:rPr lang="en-US" sz="2000" dirty="0"/>
            </a:br>
            <a:r>
              <a:rPr lang="en-US" sz="2000" dirty="0"/>
              <a:t>Ignoramus:  </a:t>
            </a:r>
            <a:r>
              <a:rPr lang="en-US" sz="2000" dirty="0" smtClean="0"/>
              <a:t>	an </a:t>
            </a:r>
            <a:r>
              <a:rPr lang="en-US" sz="2000" dirty="0"/>
              <a:t>ignorant person, who lacks </a:t>
            </a:r>
            <a:r>
              <a:rPr lang="en-US" sz="2000" dirty="0" smtClean="0"/>
              <a:t>education</a:t>
            </a:r>
            <a:br>
              <a:rPr lang="en-US" sz="2000" dirty="0" smtClean="0"/>
            </a:br>
            <a:r>
              <a:rPr lang="en-US" sz="2000" dirty="0" smtClean="0"/>
              <a:t>grabbed :	caught</a:t>
            </a:r>
            <a:br>
              <a:rPr lang="en-US" sz="2000" dirty="0" smtClean="0"/>
            </a:br>
            <a:r>
              <a:rPr lang="en-US" sz="2000" dirty="0" smtClean="0"/>
              <a:t>tiniest :		smallest</a:t>
            </a:r>
          </a:p>
          <a:p>
            <a:pPr>
              <a:lnSpc>
                <a:spcPct val="200000"/>
              </a:lnSpc>
            </a:pPr>
            <a:r>
              <a:rPr lang="en-US" sz="2000" dirty="0" smtClean="0"/>
              <a:t>Lucky::		fortunate </a:t>
            </a:r>
            <a:r>
              <a:rPr lang="en-US" sz="2000" dirty="0"/>
              <a:t>        </a:t>
            </a:r>
            <a:br>
              <a:rPr lang="en-US" sz="2000" dirty="0"/>
            </a:br>
            <a:r>
              <a:rPr lang="en-US" sz="2000" dirty="0"/>
              <a:t>problems: </a:t>
            </a:r>
            <a:r>
              <a:rPr lang="en-US" sz="2000" dirty="0" smtClean="0"/>
              <a:t>	difficulties</a:t>
            </a:r>
            <a:r>
              <a:rPr lang="en-US" sz="2000" dirty="0"/>
              <a:t>  </a:t>
            </a:r>
            <a:br>
              <a:rPr lang="en-US" sz="2000" dirty="0"/>
            </a:br>
            <a:r>
              <a:rPr lang="en-US" sz="2000" dirty="0"/>
              <a:t>semester</a:t>
            </a:r>
            <a:r>
              <a:rPr lang="en-US" sz="2000" dirty="0" smtClean="0"/>
              <a:t>:	a </a:t>
            </a:r>
            <a:r>
              <a:rPr lang="en-US" sz="2000" dirty="0"/>
              <a:t>half or quarter term in school or </a:t>
            </a:r>
            <a:r>
              <a:rPr lang="en-US" sz="2000" dirty="0" smtClean="0"/>
              <a:t>university</a:t>
            </a:r>
          </a:p>
        </p:txBody>
      </p:sp>
    </p:spTree>
    <p:extLst>
      <p:ext uri="{BB962C8B-B14F-4D97-AF65-F5344CB8AC3E}">
        <p14:creationId xmlns:p14="http://schemas.microsoft.com/office/powerpoint/2010/main" val="369787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813</Words>
  <Application>Microsoft Office PowerPoint</Application>
  <PresentationFormat>On-screen Show (4:3)</PresentationFormat>
  <Paragraphs>57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Important Characters</vt:lpstr>
      <vt:lpstr>Introduction</vt:lpstr>
      <vt:lpstr>PowerPoint Presentation</vt:lpstr>
      <vt:lpstr>Summary</vt:lpstr>
      <vt:lpstr>Summary Contd…</vt:lpstr>
      <vt:lpstr>Moral of the Story</vt:lpstr>
      <vt:lpstr>WORDS MEANING</vt:lpstr>
      <vt:lpstr>Nintendo</vt:lpstr>
      <vt:lpstr>Grabbed</vt:lpstr>
      <vt:lpstr>WORDS MEANING</vt:lpstr>
      <vt:lpstr>Hamper</vt:lpstr>
      <vt:lpstr>WORDS MEANING</vt:lpstr>
      <vt:lpstr>Nag</vt:lpstr>
      <vt:lpstr>Bleary</vt:lpstr>
      <vt:lpstr>Patrick never did homework. "Too boring," he said.</vt:lpstr>
      <vt:lpstr>Then on St. Patrick's Day his cat was playing  with a little doll and he grabbed it away.</vt:lpstr>
      <vt:lpstr>PowerPoint Presentation</vt:lpstr>
      <vt:lpstr>PowerPoint Presentation</vt:lpstr>
      <vt:lpstr>PowerPoint Presentation</vt:lpstr>
      <vt:lpstr>PowerPoint Presentation</vt:lpstr>
      <vt:lpstr>As a matter of fact every day in every way that little  elf was a nag! Patrick was working harder than ever  and was it a drag! He was staying up nights, had  never felt so weary, was going to school with his  eyes puffed and bleary.</vt:lpstr>
      <vt:lpstr>PowerPoint Presentation</vt:lpstr>
      <vt:lpstr>You see, in the end Patrick still thought he'd made that tiny man  do all his homework. But I'll share a secret, just between you and  me. It wasn't the elf; Patrick had done it himself!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Arun</cp:lastModifiedBy>
  <cp:revision>16</cp:revision>
  <dcterms:created xsi:type="dcterms:W3CDTF">2020-07-07T14:33:17Z</dcterms:created>
  <dcterms:modified xsi:type="dcterms:W3CDTF">2020-08-08T01:20:36Z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2013-07-10T00:00:00Z</vt:filetime>
  </property>
  <property fmtid="{D5CDD505-2E9C-101B-9397-08002B2CF9AE}" pid="3" name="Creator">
    <vt:lpwstr>Microsoft® Office PowerPoint® 2007</vt:lpwstr>
  </property>
  <property fmtid="{D5CDD505-2E9C-101B-9397-08002B2CF9AE}" pid="4" name="LastSaved">
    <vt:filetime>2020-07-07T00:00:00Z</vt:filetime>
  </property>
</Properties>
</file>